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1" r:id="rId5"/>
    <p:sldId id="259" r:id="rId6"/>
    <p:sldId id="260" r:id="rId7"/>
    <p:sldId id="262" r:id="rId8"/>
    <p:sldId id="263" r:id="rId9"/>
    <p:sldId id="264" r:id="rId10"/>
    <p:sldId id="266" r:id="rId11"/>
    <p:sldId id="267" r:id="rId12"/>
    <p:sldId id="265" r:id="rId13"/>
    <p:sldId id="268" r:id="rId14"/>
    <p:sldId id="269" r:id="rId15"/>
    <p:sldId id="270" r:id="rId1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40013" y="484479"/>
            <a:ext cx="6911974" cy="2954655"/>
          </a:xfrm>
        </p:spPr>
        <p:txBody>
          <a:bodyPr anchor="b">
            <a:normAutofit/>
          </a:bodyPr>
          <a:lstStyle>
            <a:lvl1pPr algn="ctr">
              <a:defRPr sz="5600" cap="all" spc="-100" baseline="0"/>
            </a:lvl1pPr>
          </a:lstStyle>
          <a:p>
            <a:r>
              <a:rPr lang="en-US"/>
              <a:t>Click to edit Master title style</a:t>
            </a:r>
            <a:endParaRPr lang="en-US" dirty="0"/>
          </a:p>
        </p:txBody>
      </p:sp>
      <p:sp>
        <p:nvSpPr>
          <p:cNvPr id="3" name="Subtitle 2"/>
          <p:cNvSpPr>
            <a:spLocks noGrp="1"/>
          </p:cNvSpPr>
          <p:nvPr>
            <p:ph type="subTitle" idx="1"/>
          </p:nvPr>
        </p:nvSpPr>
        <p:spPr>
          <a:xfrm>
            <a:off x="2640013" y="3799133"/>
            <a:ext cx="6911974" cy="1969841"/>
          </a:xfrm>
        </p:spPr>
        <p:txBody>
          <a:bodyPr>
            <a:normAutofit/>
          </a:bodyPr>
          <a:lstStyle>
            <a:lvl1pPr marL="0" indent="0" algn="ctr">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31837" y="6138000"/>
            <a:ext cx="3095626" cy="720000"/>
          </a:xfrm>
          <a:prstGeom prst="rect">
            <a:avLst/>
          </a:prstGeom>
        </p:spPr>
        <p:txBody>
          <a:bodyPr/>
          <a:lstStyle/>
          <a:p>
            <a:fld id="{2395C5C9-164C-46B3-A87E-7660D39D3106}" type="datetime2">
              <a:rPr lang="en-US" smtClean="0"/>
              <a:t>Sunday, September 13, 2020</a:t>
            </a:fld>
            <a:endParaRPr lang="en-US" dirty="0"/>
          </a:p>
        </p:txBody>
      </p:sp>
      <p:sp>
        <p:nvSpPr>
          <p:cNvPr id="5" name="Footer Placeholder 4"/>
          <p:cNvSpPr>
            <a:spLocks noGrp="1"/>
          </p:cNvSpPr>
          <p:nvPr>
            <p:ph type="ftr" sz="quarter" idx="11"/>
          </p:nvPr>
        </p:nvSpPr>
        <p:spPr>
          <a:xfrm>
            <a:off x="4548188" y="6138000"/>
            <a:ext cx="5003800" cy="720000"/>
          </a:xfrm>
          <a:prstGeom prst="rect">
            <a:avLst/>
          </a:prstGeom>
        </p:spPr>
        <p:txBody>
          <a:bodyPr/>
          <a:lstStyle/>
          <a:p>
            <a:pPr algn="l"/>
            <a:r>
              <a:rPr lang="en-US" dirty="0"/>
              <a:t>Sample Footer Text</a:t>
            </a:r>
          </a:p>
        </p:txBody>
      </p:sp>
      <p:sp>
        <p:nvSpPr>
          <p:cNvPr id="6" name="Slide Number Placeholder 5"/>
          <p:cNvSpPr>
            <a:spLocks noGrp="1"/>
          </p:cNvSpPr>
          <p:nvPr>
            <p:ph type="sldNum" sz="quarter" idx="12"/>
          </p:nvPr>
        </p:nvSpPr>
        <p:spPr>
          <a:xfrm>
            <a:off x="10272713" y="6138000"/>
            <a:ext cx="1187449" cy="720000"/>
          </a:xfrm>
          <a:prstGeom prst="rect">
            <a:avLst/>
          </a:prstGeom>
        </p:spPr>
        <p:txBody>
          <a:bodyPr/>
          <a:lstStyle/>
          <a:p>
            <a:fld id="{1621B6DD-29C1-4FEA-923F-71EA1347694C}" type="slidenum">
              <a:rPr lang="en-US" smtClean="0"/>
              <a:t>‹nr.›</a:t>
            </a:fld>
            <a:endParaRPr lang="en-US"/>
          </a:p>
        </p:txBody>
      </p:sp>
    </p:spTree>
    <p:extLst>
      <p:ext uri="{BB962C8B-B14F-4D97-AF65-F5344CB8AC3E}">
        <p14:creationId xmlns:p14="http://schemas.microsoft.com/office/powerpoint/2010/main" val="80378649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646535-AEF6-4883-A4F9-EEC1F8B4319E}"/>
              </a:ext>
            </a:extLst>
          </p:cNvPr>
          <p:cNvSpPr/>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0000" y="619200"/>
            <a:ext cx="10728322" cy="1477328"/>
          </a:xfrm>
          <a:prstGeom prst="rect">
            <a:avLst/>
          </a:prstGeom>
        </p:spPr>
        <p:txBody>
          <a:bodyPr vert="horz" wrap="square" lIns="0" tIns="0" rIns="0" bIns="0" rtlCol="0" anchor="t" anchorCtr="0">
            <a:normAutofit/>
          </a:bodyPr>
          <a:lstStyle/>
          <a:p>
            <a:endParaRPr lang="en-US" dirty="0"/>
          </a:p>
        </p:txBody>
      </p:sp>
      <p:sp>
        <p:nvSpPr>
          <p:cNvPr id="3" name="Text Placeholder 2"/>
          <p:cNvSpPr>
            <a:spLocks noGrp="1"/>
          </p:cNvSpPr>
          <p:nvPr>
            <p:ph type="body" idx="1"/>
          </p:nvPr>
        </p:nvSpPr>
        <p:spPr>
          <a:xfrm>
            <a:off x="720000" y="2541600"/>
            <a:ext cx="10728325" cy="3227375"/>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1837" y="6138000"/>
            <a:ext cx="3095626" cy="720000"/>
          </a:xfrm>
          <a:prstGeom prst="rect">
            <a:avLst/>
          </a:prstGeom>
        </p:spPr>
        <p:txBody>
          <a:bodyPr vert="horz" lIns="0" tIns="180000" rIns="0" bIns="180000" rtlCol="0" anchor="ctr"/>
          <a:lstStyle>
            <a:lvl1pPr algn="l">
              <a:lnSpc>
                <a:spcPct val="120000"/>
              </a:lnSpc>
              <a:defRPr sz="1200" spc="20" baseline="0">
                <a:solidFill>
                  <a:schemeClr val="tx1"/>
                </a:solidFill>
                <a:latin typeface="+mn-lt"/>
              </a:defRPr>
            </a:lvl1pPr>
          </a:lstStyle>
          <a:p>
            <a:fld id="{8DEA2CF1-0EB2-4673-802D-3371233E4A77}" type="datetime2">
              <a:rPr lang="en-US" smtClean="0"/>
              <a:t>Sunday, September 13, 2020</a:t>
            </a:fld>
            <a:endParaRPr lang="en-US" dirty="0"/>
          </a:p>
        </p:txBody>
      </p:sp>
      <p:sp>
        <p:nvSpPr>
          <p:cNvPr id="5" name="Footer Placeholder 4"/>
          <p:cNvSpPr>
            <a:spLocks noGrp="1"/>
          </p:cNvSpPr>
          <p:nvPr>
            <p:ph type="ftr" sz="quarter" idx="3"/>
          </p:nvPr>
        </p:nvSpPr>
        <p:spPr>
          <a:xfrm>
            <a:off x="4548188" y="6138000"/>
            <a:ext cx="5003800" cy="720000"/>
          </a:xfrm>
          <a:prstGeom prst="rect">
            <a:avLst/>
          </a:prstGeom>
        </p:spPr>
        <p:txBody>
          <a:bodyPr vert="horz" lIns="0" tIns="180000" rIns="0" bIns="180000" rtlCol="0" anchor="ctr"/>
          <a:lstStyle>
            <a:lvl1pPr algn="ctr">
              <a:lnSpc>
                <a:spcPct val="120000"/>
              </a:lnSpc>
              <a:defRPr sz="1200" spc="20" baseline="0">
                <a:solidFill>
                  <a:schemeClr val="tx1"/>
                </a:solidFill>
                <a:latin typeface="+mn-lt"/>
              </a:defRPr>
            </a:lvl1pPr>
          </a:lstStyle>
          <a:p>
            <a:pPr algn="l"/>
            <a:r>
              <a:rPr lang="en-US"/>
              <a:t>Sample Footer Text</a:t>
            </a:r>
            <a:endParaRPr lang="en-US" dirty="0"/>
          </a:p>
        </p:txBody>
      </p:sp>
      <p:sp>
        <p:nvSpPr>
          <p:cNvPr id="6" name="Slide Number Placeholder 5"/>
          <p:cNvSpPr>
            <a:spLocks noGrp="1"/>
          </p:cNvSpPr>
          <p:nvPr>
            <p:ph type="sldNum" sz="quarter" idx="4"/>
          </p:nvPr>
        </p:nvSpPr>
        <p:spPr>
          <a:xfrm>
            <a:off x="10272713" y="6138000"/>
            <a:ext cx="1187449" cy="720000"/>
          </a:xfrm>
          <a:prstGeom prst="rect">
            <a:avLst/>
          </a:prstGeom>
        </p:spPr>
        <p:txBody>
          <a:bodyPr vert="horz" lIns="0" tIns="180000" rIns="0" bIns="180000" rtlCol="0" anchor="ctr"/>
          <a:lstStyle>
            <a:lvl1pPr algn="r">
              <a:lnSpc>
                <a:spcPct val="120000"/>
              </a:lnSpc>
              <a:defRPr sz="1200" spc="20" baseline="0">
                <a:solidFill>
                  <a:schemeClr val="tx1"/>
                </a:solidFill>
                <a:latin typeface="+mn-lt"/>
              </a:defRPr>
            </a:lvl1pPr>
          </a:lstStyle>
          <a:p>
            <a:fld id="{1621B6DD-29C1-4FEA-923F-71EA1347694C}" type="slidenum">
              <a:rPr lang="en-US" smtClean="0"/>
              <a:pPr/>
              <a:t>‹nr.›</a:t>
            </a:fld>
            <a:endParaRPr lang="en-US" dirty="0"/>
          </a:p>
        </p:txBody>
      </p:sp>
    </p:spTree>
    <p:extLst>
      <p:ext uri="{BB962C8B-B14F-4D97-AF65-F5344CB8AC3E}">
        <p14:creationId xmlns:p14="http://schemas.microsoft.com/office/powerpoint/2010/main" val="1314251969"/>
      </p:ext>
    </p:extLst>
  </p:cSld>
  <p:clrMap bg1="dk1" tx1="lt1" bg2="dk2" tx2="lt2" accent1="accent1" accent2="accent2" accent3="accent3" accent4="accent4" accent5="accent5" accent6="accent6" hlink="hlink" folHlink="folHlink"/>
  <p:sldLayoutIdLst>
    <p:sldLayoutId id="2147483733" r:id="rId1"/>
  </p:sldLayoutIdLst>
  <p:hf sldNum="0" hdr="0" ftr="0" dt="0"/>
  <p:txStyles>
    <p:titleStyle>
      <a:lvl1pPr algn="l" defTabSz="914400" rtl="0" eaLnBrk="1" latinLnBrk="0" hangingPunct="1">
        <a:lnSpc>
          <a:spcPct val="88000"/>
        </a:lnSpc>
        <a:spcBef>
          <a:spcPct val="0"/>
        </a:spcBef>
        <a:buNone/>
        <a:defRPr sz="4400" kern="1200" cap="none" spc="4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1pPr>
      <a:lvl2pPr marL="6858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2pPr>
      <a:lvl3pPr marL="11430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3pPr>
      <a:lvl4pPr marL="16002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4pPr>
      <a:lvl5pPr marL="2057400" indent="-228600" algn="l" defTabSz="914400" rtl="0" eaLnBrk="1" latinLnBrk="0" hangingPunct="1">
        <a:lnSpc>
          <a:spcPct val="120000"/>
        </a:lnSpc>
        <a:spcBef>
          <a:spcPts val="500"/>
        </a:spcBef>
        <a:buClr>
          <a:schemeClr val="accent4"/>
        </a:buClr>
        <a:buFont typeface="The Hand Extrablack" panose="03070A02030502020204" pitchFamily="66" charset="0"/>
        <a:buChar char="•"/>
        <a:defRPr sz="2000" kern="1200" spc="20" baseline="0">
          <a:solidFill>
            <a:schemeClr val="tx1">
              <a:alpha val="58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xml"/><Relationship Id="rId1" Type="http://schemas.openxmlformats.org/officeDocument/2006/relationships/video" Target="https://www.youtube.com/embed/Xj1HO4qULdA?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69A764-2F24-4440-886A-92E5F5F22AFE}"/>
              </a:ext>
            </a:extLst>
          </p:cNvPr>
          <p:cNvSpPr>
            <a:spLocks noGrp="1"/>
          </p:cNvSpPr>
          <p:nvPr>
            <p:ph type="ctrTitle"/>
          </p:nvPr>
        </p:nvSpPr>
        <p:spPr>
          <a:xfrm>
            <a:off x="720000" y="720000"/>
            <a:ext cx="5015638" cy="2804400"/>
          </a:xfrm>
        </p:spPr>
        <p:txBody>
          <a:bodyPr>
            <a:normAutofit/>
          </a:bodyPr>
          <a:lstStyle/>
          <a:p>
            <a:r>
              <a:rPr lang="nl-NL"/>
              <a:t>Immuunsysteem en afweer</a:t>
            </a:r>
            <a:br>
              <a:rPr lang="nl-NL"/>
            </a:br>
            <a:r>
              <a:rPr lang="nl-NL"/>
              <a:t>D19vabc</a:t>
            </a:r>
            <a:endParaRPr lang="nl-NL" dirty="0"/>
          </a:p>
        </p:txBody>
      </p:sp>
      <p:sp>
        <p:nvSpPr>
          <p:cNvPr id="3" name="Ondertitel 2">
            <a:extLst>
              <a:ext uri="{FF2B5EF4-FFF2-40B4-BE49-F238E27FC236}">
                <a16:creationId xmlns:a16="http://schemas.microsoft.com/office/drawing/2014/main" id="{CBBF72E3-B250-40FB-BBEF-725165E8CF46}"/>
              </a:ext>
            </a:extLst>
          </p:cNvPr>
          <p:cNvSpPr>
            <a:spLocks noGrp="1"/>
          </p:cNvSpPr>
          <p:nvPr>
            <p:ph type="subTitle" idx="1"/>
          </p:nvPr>
        </p:nvSpPr>
        <p:spPr>
          <a:xfrm>
            <a:off x="720000" y="3830399"/>
            <a:ext cx="5015638" cy="1936800"/>
          </a:xfrm>
        </p:spPr>
        <p:txBody>
          <a:bodyPr>
            <a:normAutofit/>
          </a:bodyPr>
          <a:lstStyle/>
          <a:p>
            <a:r>
              <a:rPr lang="nl-NL"/>
              <a:t>Hanneke van Tuinen</a:t>
            </a:r>
          </a:p>
          <a:p>
            <a:r>
              <a:rPr lang="nl-NL"/>
              <a:t>September 2020</a:t>
            </a:r>
          </a:p>
        </p:txBody>
      </p:sp>
      <p:pic>
        <p:nvPicPr>
          <p:cNvPr id="4" name="Picture 3" descr="Afbeelding met voedsel, fles&#10;&#10;Automatisch gegenereerde beschrijving">
            <a:extLst>
              <a:ext uri="{FF2B5EF4-FFF2-40B4-BE49-F238E27FC236}">
                <a16:creationId xmlns:a16="http://schemas.microsoft.com/office/drawing/2014/main" id="{958B3079-054A-40DF-8474-645787729A30}"/>
              </a:ext>
            </a:extLst>
          </p:cNvPr>
          <p:cNvPicPr>
            <a:picLocks noChangeAspect="1"/>
          </p:cNvPicPr>
          <p:nvPr/>
        </p:nvPicPr>
        <p:blipFill rotWithShape="1">
          <a:blip r:embed="rId2"/>
          <a:srcRect l="21188" r="29061" b="-1"/>
          <a:stretch/>
        </p:blipFill>
        <p:spPr>
          <a:xfrm>
            <a:off x="6529067" y="10"/>
            <a:ext cx="5662935" cy="6857990"/>
          </a:xfrm>
          <a:custGeom>
            <a:avLst/>
            <a:gdLst/>
            <a:ahLst/>
            <a:cxnLst/>
            <a:rect l="l" t="t" r="r" b="b"/>
            <a:pathLst>
              <a:path w="5662935" h="6858000">
                <a:moveTo>
                  <a:pt x="598332" y="0"/>
                </a:moveTo>
                <a:lnTo>
                  <a:pt x="5662935" y="0"/>
                </a:lnTo>
                <a:lnTo>
                  <a:pt x="5662935" y="6858000"/>
                </a:lnTo>
                <a:lnTo>
                  <a:pt x="0" y="6858000"/>
                </a:lnTo>
                <a:lnTo>
                  <a:pt x="78957" y="6777438"/>
                </a:lnTo>
                <a:cubicBezTo>
                  <a:pt x="291624" y="6544265"/>
                  <a:pt x="490445" y="6275955"/>
                  <a:pt x="672224" y="5969316"/>
                </a:cubicBezTo>
                <a:cubicBezTo>
                  <a:pt x="914597" y="5515036"/>
                  <a:pt x="1066080" y="5030470"/>
                  <a:pt x="1217563" y="4515619"/>
                </a:cubicBezTo>
                <a:cubicBezTo>
                  <a:pt x="1338748" y="3970483"/>
                  <a:pt x="1399341" y="3516203"/>
                  <a:pt x="1399341" y="3061922"/>
                </a:cubicBezTo>
                <a:cubicBezTo>
                  <a:pt x="1399341" y="1948936"/>
                  <a:pt x="1190580" y="1021447"/>
                  <a:pt x="773055" y="279455"/>
                </a:cubicBezTo>
                <a:close/>
              </a:path>
            </a:pathLst>
          </a:custGeom>
        </p:spPr>
      </p:pic>
    </p:spTree>
    <p:extLst>
      <p:ext uri="{BB962C8B-B14F-4D97-AF65-F5344CB8AC3E}">
        <p14:creationId xmlns:p14="http://schemas.microsoft.com/office/powerpoint/2010/main" val="1175861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F3A7E8-6DA9-4C2B-ACC8-475F34DAEA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B21CDF0-4D24-4190-9285-9016C19C1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6C111E-6A06-4AF6-8977-C20A47739094}"/>
              </a:ext>
            </a:extLst>
          </p:cNvPr>
          <p:cNvSpPr>
            <a:spLocks noGrp="1"/>
          </p:cNvSpPr>
          <p:nvPr>
            <p:ph type="ctrTitle"/>
          </p:nvPr>
        </p:nvSpPr>
        <p:spPr>
          <a:xfrm>
            <a:off x="6480000" y="1449388"/>
            <a:ext cx="5015638" cy="1065212"/>
          </a:xfrm>
        </p:spPr>
        <p:txBody>
          <a:bodyPr>
            <a:normAutofit/>
          </a:bodyPr>
          <a:lstStyle/>
          <a:p>
            <a:r>
              <a:rPr lang="nl-NL" sz="3600" dirty="0"/>
              <a:t>Andere organen die een rol spelen bij de afweer/immuniteit</a:t>
            </a:r>
          </a:p>
        </p:txBody>
      </p:sp>
      <p:sp>
        <p:nvSpPr>
          <p:cNvPr id="3" name="Ondertitel 2">
            <a:extLst>
              <a:ext uri="{FF2B5EF4-FFF2-40B4-BE49-F238E27FC236}">
                <a16:creationId xmlns:a16="http://schemas.microsoft.com/office/drawing/2014/main" id="{033F0EAE-DB70-4BBB-A7FA-8B6C28D9DEB2}"/>
              </a:ext>
            </a:extLst>
          </p:cNvPr>
          <p:cNvSpPr>
            <a:spLocks noGrp="1"/>
          </p:cNvSpPr>
          <p:nvPr>
            <p:ph type="subTitle" idx="1"/>
          </p:nvPr>
        </p:nvSpPr>
        <p:spPr>
          <a:xfrm>
            <a:off x="6389658" y="2688562"/>
            <a:ext cx="5015638" cy="2454938"/>
          </a:xfrm>
        </p:spPr>
        <p:txBody>
          <a:bodyPr>
            <a:normAutofit fontScale="85000" lnSpcReduction="20000"/>
          </a:bodyPr>
          <a:lstStyle/>
          <a:p>
            <a:pPr>
              <a:lnSpc>
                <a:spcPct val="110000"/>
              </a:lnSpc>
            </a:pPr>
            <a:r>
              <a:rPr lang="nl-NL" sz="1800" b="1" dirty="0"/>
              <a:t>DE THYMUS (ZWEZERIK)</a:t>
            </a:r>
          </a:p>
          <a:p>
            <a:pPr>
              <a:lnSpc>
                <a:spcPct val="110000"/>
              </a:lnSpc>
            </a:pPr>
            <a:r>
              <a:rPr lang="nl-NL" sz="1800" dirty="0"/>
              <a:t>Deze is op kinderleeftijd het grootst en ligt in de borstholte achter het borstbeen. Bevat </a:t>
            </a:r>
            <a:r>
              <a:rPr lang="nl-NL" sz="1800" dirty="0" err="1"/>
              <a:t>thymocyten</a:t>
            </a:r>
            <a:r>
              <a:rPr lang="nl-NL" sz="1800" dirty="0"/>
              <a:t>.</a:t>
            </a:r>
          </a:p>
          <a:p>
            <a:pPr>
              <a:lnSpc>
                <a:spcPct val="110000"/>
              </a:lnSpc>
            </a:pPr>
            <a:r>
              <a:rPr lang="nl-NL" sz="1800" dirty="0"/>
              <a:t>Na de puberteit neemt omvang en gewicht hiervan sterk af.</a:t>
            </a:r>
          </a:p>
          <a:p>
            <a:pPr>
              <a:lnSpc>
                <a:spcPct val="110000"/>
              </a:lnSpc>
            </a:pPr>
            <a:r>
              <a:rPr lang="nl-NL" sz="1800" dirty="0"/>
              <a:t>Het is de</a:t>
            </a:r>
            <a:r>
              <a:rPr lang="nl-NL" sz="1800" b="1" dirty="0"/>
              <a:t> centrale van de immuniteit!</a:t>
            </a:r>
            <a:endParaRPr lang="nl-NL" sz="1800" dirty="0"/>
          </a:p>
          <a:p>
            <a:pPr>
              <a:lnSpc>
                <a:spcPct val="110000"/>
              </a:lnSpc>
            </a:pPr>
            <a:r>
              <a:rPr lang="nl-NL" sz="1800" dirty="0"/>
              <a:t>De zwezerik bepaald of een stof lichaamsvreemd of lichaamseigen is en speelt dus ook een belangrijke rol bij auto-immuunziektes.</a:t>
            </a:r>
          </a:p>
          <a:p>
            <a:pPr>
              <a:lnSpc>
                <a:spcPct val="110000"/>
              </a:lnSpc>
            </a:pPr>
            <a:endParaRPr lang="nl-NL" sz="1800" dirty="0"/>
          </a:p>
          <a:p>
            <a:pPr>
              <a:lnSpc>
                <a:spcPct val="110000"/>
              </a:lnSpc>
            </a:pPr>
            <a:endParaRPr lang="nl-NL" sz="1800" dirty="0"/>
          </a:p>
        </p:txBody>
      </p:sp>
      <p:pic>
        <p:nvPicPr>
          <p:cNvPr id="4" name="Afbeelding 3" descr="Afbeelding met persoon, kleding, person, dragen&#10;&#10;Automatisch gegenereerde beschrijving">
            <a:extLst>
              <a:ext uri="{FF2B5EF4-FFF2-40B4-BE49-F238E27FC236}">
                <a16:creationId xmlns:a16="http://schemas.microsoft.com/office/drawing/2014/main" id="{3F145FDC-4ABF-47FD-9855-6C703696CC06}"/>
              </a:ext>
            </a:extLst>
          </p:cNvPr>
          <p:cNvPicPr>
            <a:picLocks noChangeAspect="1"/>
          </p:cNvPicPr>
          <p:nvPr/>
        </p:nvPicPr>
        <p:blipFill rotWithShape="1">
          <a:blip r:embed="rId2"/>
          <a:srcRect l="8699" r="6938" b="1"/>
          <a:stretch/>
        </p:blipFill>
        <p:spPr>
          <a:xfrm>
            <a:off x="20" y="10"/>
            <a:ext cx="5903704" cy="6857990"/>
          </a:xfrm>
          <a:custGeom>
            <a:avLst/>
            <a:gdLst/>
            <a:ahLst/>
            <a:cxnLst/>
            <a:rect l="l" t="t" r="r" b="b"/>
            <a:pathLst>
              <a:path w="5903724" h="6858000">
                <a:moveTo>
                  <a:pt x="0" y="0"/>
                </a:moveTo>
                <a:lnTo>
                  <a:pt x="5886178" y="0"/>
                </a:lnTo>
                <a:lnTo>
                  <a:pt x="5890522" y="42009"/>
                </a:lnTo>
                <a:cubicBezTo>
                  <a:pt x="5948302" y="788432"/>
                  <a:pt x="5795211" y="5194623"/>
                  <a:pt x="5836720" y="6279216"/>
                </a:cubicBezTo>
                <a:cubicBezTo>
                  <a:pt x="5842686" y="6384211"/>
                  <a:pt x="5845802" y="6526851"/>
                  <a:pt x="5846540" y="6699667"/>
                </a:cubicBezTo>
                <a:lnTo>
                  <a:pt x="5846508" y="6858000"/>
                </a:lnTo>
                <a:lnTo>
                  <a:pt x="0" y="6858000"/>
                </a:lnTo>
                <a:close/>
              </a:path>
            </a:pathLst>
          </a:custGeom>
        </p:spPr>
      </p:pic>
      <p:grpSp>
        <p:nvGrpSpPr>
          <p:cNvPr id="13" name="Group 12">
            <a:extLst>
              <a:ext uri="{FF2B5EF4-FFF2-40B4-BE49-F238E27FC236}">
                <a16:creationId xmlns:a16="http://schemas.microsoft.com/office/drawing/2014/main" id="{3C9AA14C-80A4-427C-A911-28CD20C56E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09203" y="317452"/>
            <a:ext cx="2117174" cy="588806"/>
            <a:chOff x="4549904" y="5078157"/>
            <a:chExt cx="3023338" cy="840818"/>
          </a:xfrm>
        </p:grpSpPr>
        <p:sp>
          <p:nvSpPr>
            <p:cNvPr id="14" name="Freeform 80">
              <a:extLst>
                <a:ext uri="{FF2B5EF4-FFF2-40B4-BE49-F238E27FC236}">
                  <a16:creationId xmlns:a16="http://schemas.microsoft.com/office/drawing/2014/main" id="{EF32CDAF-4619-4949-9516-1E042181EBF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5690691" y="5352589"/>
              <a:ext cx="749228" cy="383544"/>
            </a:xfrm>
            <a:custGeom>
              <a:avLst/>
              <a:gdLst>
                <a:gd name="T0" fmla="*/ 53 w 66"/>
                <a:gd name="T1" fmla="*/ 33 h 34"/>
                <a:gd name="T2" fmla="*/ 39 w 66"/>
                <a:gd name="T3" fmla="*/ 33 h 34"/>
                <a:gd name="T4" fmla="*/ 21 w 66"/>
                <a:gd name="T5" fmla="*/ 33 h 34"/>
                <a:gd name="T6" fmla="*/ 12 w 66"/>
                <a:gd name="T7" fmla="*/ 32 h 34"/>
                <a:gd name="T8" fmla="*/ 3 w 66"/>
                <a:gd name="T9" fmla="*/ 28 h 34"/>
                <a:gd name="T10" fmla="*/ 0 w 66"/>
                <a:gd name="T11" fmla="*/ 21 h 34"/>
                <a:gd name="T12" fmla="*/ 0 w 66"/>
                <a:gd name="T13" fmla="*/ 16 h 34"/>
                <a:gd name="T14" fmla="*/ 3 w 66"/>
                <a:gd name="T15" fmla="*/ 7 h 34"/>
                <a:gd name="T16" fmla="*/ 11 w 66"/>
                <a:gd name="T17" fmla="*/ 3 h 34"/>
                <a:gd name="T18" fmla="*/ 23 w 66"/>
                <a:gd name="T19" fmla="*/ 2 h 34"/>
                <a:gd name="T20" fmla="*/ 43 w 66"/>
                <a:gd name="T21" fmla="*/ 0 h 34"/>
                <a:gd name="T22" fmla="*/ 48 w 66"/>
                <a:gd name="T23" fmla="*/ 0 h 34"/>
                <a:gd name="T24" fmla="*/ 62 w 66"/>
                <a:gd name="T25" fmla="*/ 4 h 34"/>
                <a:gd name="T26" fmla="*/ 66 w 66"/>
                <a:gd name="T27" fmla="*/ 13 h 34"/>
                <a:gd name="T28" fmla="*/ 66 w 66"/>
                <a:gd name="T29" fmla="*/ 20 h 34"/>
                <a:gd name="T30" fmla="*/ 62 w 66"/>
                <a:gd name="T31" fmla="*/ 29 h 34"/>
                <a:gd name="T32" fmla="*/ 53 w 66"/>
                <a:gd name="T33"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 h="34">
                  <a:moveTo>
                    <a:pt x="53" y="33"/>
                  </a:moveTo>
                  <a:cubicBezTo>
                    <a:pt x="47" y="33"/>
                    <a:pt x="53" y="34"/>
                    <a:pt x="39" y="33"/>
                  </a:cubicBezTo>
                  <a:cubicBezTo>
                    <a:pt x="24" y="33"/>
                    <a:pt x="21" y="33"/>
                    <a:pt x="21" y="33"/>
                  </a:cubicBezTo>
                  <a:cubicBezTo>
                    <a:pt x="12" y="32"/>
                    <a:pt x="12" y="32"/>
                    <a:pt x="12" y="32"/>
                  </a:cubicBezTo>
                  <a:cubicBezTo>
                    <a:pt x="7" y="31"/>
                    <a:pt x="4" y="30"/>
                    <a:pt x="3" y="28"/>
                  </a:cubicBezTo>
                  <a:cubicBezTo>
                    <a:pt x="1" y="26"/>
                    <a:pt x="0" y="24"/>
                    <a:pt x="0" y="21"/>
                  </a:cubicBezTo>
                  <a:cubicBezTo>
                    <a:pt x="0" y="21"/>
                    <a:pt x="0" y="19"/>
                    <a:pt x="0" y="16"/>
                  </a:cubicBezTo>
                  <a:cubicBezTo>
                    <a:pt x="0" y="13"/>
                    <a:pt x="1" y="10"/>
                    <a:pt x="3" y="7"/>
                  </a:cubicBezTo>
                  <a:cubicBezTo>
                    <a:pt x="4" y="5"/>
                    <a:pt x="7" y="3"/>
                    <a:pt x="11" y="3"/>
                  </a:cubicBezTo>
                  <a:cubicBezTo>
                    <a:pt x="16" y="2"/>
                    <a:pt x="20" y="2"/>
                    <a:pt x="23" y="2"/>
                  </a:cubicBezTo>
                  <a:cubicBezTo>
                    <a:pt x="32" y="1"/>
                    <a:pt x="37" y="0"/>
                    <a:pt x="43" y="0"/>
                  </a:cubicBezTo>
                  <a:cubicBezTo>
                    <a:pt x="48" y="0"/>
                    <a:pt x="48" y="0"/>
                    <a:pt x="48" y="0"/>
                  </a:cubicBezTo>
                  <a:cubicBezTo>
                    <a:pt x="54" y="1"/>
                    <a:pt x="59" y="3"/>
                    <a:pt x="62" y="4"/>
                  </a:cubicBezTo>
                  <a:cubicBezTo>
                    <a:pt x="65" y="6"/>
                    <a:pt x="66" y="9"/>
                    <a:pt x="66" y="13"/>
                  </a:cubicBezTo>
                  <a:cubicBezTo>
                    <a:pt x="66" y="15"/>
                    <a:pt x="66" y="17"/>
                    <a:pt x="66" y="20"/>
                  </a:cubicBezTo>
                  <a:cubicBezTo>
                    <a:pt x="65" y="23"/>
                    <a:pt x="64" y="26"/>
                    <a:pt x="62" y="29"/>
                  </a:cubicBezTo>
                  <a:cubicBezTo>
                    <a:pt x="60" y="31"/>
                    <a:pt x="57" y="32"/>
                    <a:pt x="53" y="33"/>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5" name="Freeform 84">
              <a:extLst>
                <a:ext uri="{FF2B5EF4-FFF2-40B4-BE49-F238E27FC236}">
                  <a16:creationId xmlns:a16="http://schemas.microsoft.com/office/drawing/2014/main" id="{270C485D-6BA8-4BF7-B72C-2B14A43A66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274527">
              <a:off x="6910134" y="5062687"/>
              <a:ext cx="647637" cy="678578"/>
            </a:xfrm>
            <a:custGeom>
              <a:avLst/>
              <a:gdLst>
                <a:gd name="T0" fmla="*/ 4 w 57"/>
                <a:gd name="T1" fmla="*/ 34 h 60"/>
                <a:gd name="T2" fmla="*/ 17 w 57"/>
                <a:gd name="T3" fmla="*/ 18 h 60"/>
                <a:gd name="T4" fmla="*/ 26 w 57"/>
                <a:gd name="T5" fmla="*/ 8 h 60"/>
                <a:gd name="T6" fmla="*/ 29 w 57"/>
                <a:gd name="T7" fmla="*/ 5 h 60"/>
                <a:gd name="T8" fmla="*/ 41 w 57"/>
                <a:gd name="T9" fmla="*/ 0 h 60"/>
                <a:gd name="T10" fmla="*/ 51 w 57"/>
                <a:gd name="T11" fmla="*/ 6 h 60"/>
                <a:gd name="T12" fmla="*/ 56 w 57"/>
                <a:gd name="T13" fmla="*/ 16 h 60"/>
                <a:gd name="T14" fmla="*/ 51 w 57"/>
                <a:gd name="T15" fmla="*/ 28 h 60"/>
                <a:gd name="T16" fmla="*/ 29 w 57"/>
                <a:gd name="T17" fmla="*/ 53 h 60"/>
                <a:gd name="T18" fmla="*/ 17 w 57"/>
                <a:gd name="T19" fmla="*/ 59 h 60"/>
                <a:gd name="T20" fmla="*/ 5 w 57"/>
                <a:gd name="T21" fmla="*/ 54 h 60"/>
                <a:gd name="T22" fmla="*/ 0 w 57"/>
                <a:gd name="T23" fmla="*/ 45 h 60"/>
                <a:gd name="T24" fmla="*/ 4 w 57"/>
                <a:gd name="T25"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60">
                  <a:moveTo>
                    <a:pt x="4" y="34"/>
                  </a:moveTo>
                  <a:cubicBezTo>
                    <a:pt x="5" y="33"/>
                    <a:pt x="17" y="18"/>
                    <a:pt x="17" y="18"/>
                  </a:cubicBezTo>
                  <a:cubicBezTo>
                    <a:pt x="21" y="14"/>
                    <a:pt x="24" y="10"/>
                    <a:pt x="26" y="8"/>
                  </a:cubicBezTo>
                  <a:cubicBezTo>
                    <a:pt x="29" y="5"/>
                    <a:pt x="29" y="5"/>
                    <a:pt x="29" y="5"/>
                  </a:cubicBezTo>
                  <a:cubicBezTo>
                    <a:pt x="34" y="2"/>
                    <a:pt x="38" y="0"/>
                    <a:pt x="41" y="0"/>
                  </a:cubicBezTo>
                  <a:cubicBezTo>
                    <a:pt x="44" y="1"/>
                    <a:pt x="47" y="2"/>
                    <a:pt x="51" y="6"/>
                  </a:cubicBezTo>
                  <a:cubicBezTo>
                    <a:pt x="55" y="10"/>
                    <a:pt x="57" y="13"/>
                    <a:pt x="56" y="16"/>
                  </a:cubicBezTo>
                  <a:cubicBezTo>
                    <a:pt x="56" y="19"/>
                    <a:pt x="54" y="23"/>
                    <a:pt x="51" y="28"/>
                  </a:cubicBezTo>
                  <a:cubicBezTo>
                    <a:pt x="51" y="28"/>
                    <a:pt x="33" y="48"/>
                    <a:pt x="29" y="53"/>
                  </a:cubicBezTo>
                  <a:cubicBezTo>
                    <a:pt x="25" y="57"/>
                    <a:pt x="21" y="59"/>
                    <a:pt x="17" y="59"/>
                  </a:cubicBezTo>
                  <a:cubicBezTo>
                    <a:pt x="13" y="60"/>
                    <a:pt x="9" y="58"/>
                    <a:pt x="5" y="54"/>
                  </a:cubicBezTo>
                  <a:cubicBezTo>
                    <a:pt x="2" y="51"/>
                    <a:pt x="0" y="48"/>
                    <a:pt x="0" y="45"/>
                  </a:cubicBezTo>
                  <a:cubicBezTo>
                    <a:pt x="0" y="42"/>
                    <a:pt x="2" y="38"/>
                    <a:pt x="4" y="3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16" name="Freeform 87">
              <a:extLst>
                <a:ext uri="{FF2B5EF4-FFF2-40B4-BE49-F238E27FC236}">
                  <a16:creationId xmlns:a16="http://schemas.microsoft.com/office/drawing/2014/main" id="{79239B91-4327-43B3-AED5-CB9EC1653B4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4430858">
              <a:off x="4571743" y="5071596"/>
              <a:ext cx="626472" cy="670149"/>
            </a:xfrm>
            <a:custGeom>
              <a:avLst/>
              <a:gdLst>
                <a:gd name="T0" fmla="*/ 0 w 55"/>
                <a:gd name="T1" fmla="*/ 17 h 59"/>
                <a:gd name="T2" fmla="*/ 1 w 55"/>
                <a:gd name="T3" fmla="*/ 11 h 59"/>
                <a:gd name="T4" fmla="*/ 4 w 55"/>
                <a:gd name="T5" fmla="*/ 6 h 59"/>
                <a:gd name="T6" fmla="*/ 7 w 55"/>
                <a:gd name="T7" fmla="*/ 4 h 59"/>
                <a:gd name="T8" fmla="*/ 14 w 55"/>
                <a:gd name="T9" fmla="*/ 0 h 59"/>
                <a:gd name="T10" fmla="*/ 23 w 55"/>
                <a:gd name="T11" fmla="*/ 3 h 59"/>
                <a:gd name="T12" fmla="*/ 31 w 55"/>
                <a:gd name="T13" fmla="*/ 11 h 59"/>
                <a:gd name="T14" fmla="*/ 38 w 55"/>
                <a:gd name="T15" fmla="*/ 20 h 59"/>
                <a:gd name="T16" fmla="*/ 48 w 55"/>
                <a:gd name="T17" fmla="*/ 31 h 59"/>
                <a:gd name="T18" fmla="*/ 55 w 55"/>
                <a:gd name="T19" fmla="*/ 43 h 59"/>
                <a:gd name="T20" fmla="*/ 49 w 55"/>
                <a:gd name="T21" fmla="*/ 55 h 59"/>
                <a:gd name="T22" fmla="*/ 38 w 55"/>
                <a:gd name="T23" fmla="*/ 59 h 59"/>
                <a:gd name="T24" fmla="*/ 33 w 55"/>
                <a:gd name="T25" fmla="*/ 58 h 59"/>
                <a:gd name="T26" fmla="*/ 26 w 55"/>
                <a:gd name="T27" fmla="*/ 53 h 59"/>
                <a:gd name="T28" fmla="*/ 5 w 55"/>
                <a:gd name="T29" fmla="*/ 27 h 59"/>
                <a:gd name="T30" fmla="*/ 0 w 55"/>
                <a:gd name="T31" fmla="*/ 1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 h="59">
                  <a:moveTo>
                    <a:pt x="0" y="17"/>
                  </a:moveTo>
                  <a:cubicBezTo>
                    <a:pt x="0" y="14"/>
                    <a:pt x="0" y="12"/>
                    <a:pt x="1" y="11"/>
                  </a:cubicBezTo>
                  <a:cubicBezTo>
                    <a:pt x="2" y="9"/>
                    <a:pt x="3" y="8"/>
                    <a:pt x="4" y="6"/>
                  </a:cubicBezTo>
                  <a:cubicBezTo>
                    <a:pt x="6" y="5"/>
                    <a:pt x="7" y="4"/>
                    <a:pt x="7" y="4"/>
                  </a:cubicBezTo>
                  <a:cubicBezTo>
                    <a:pt x="9" y="2"/>
                    <a:pt x="12" y="1"/>
                    <a:pt x="14" y="0"/>
                  </a:cubicBezTo>
                  <a:cubicBezTo>
                    <a:pt x="17" y="0"/>
                    <a:pt x="20" y="1"/>
                    <a:pt x="23" y="3"/>
                  </a:cubicBezTo>
                  <a:cubicBezTo>
                    <a:pt x="26" y="4"/>
                    <a:pt x="29" y="7"/>
                    <a:pt x="31" y="11"/>
                  </a:cubicBezTo>
                  <a:cubicBezTo>
                    <a:pt x="38" y="20"/>
                    <a:pt x="38" y="20"/>
                    <a:pt x="38" y="20"/>
                  </a:cubicBezTo>
                  <a:cubicBezTo>
                    <a:pt x="48" y="31"/>
                    <a:pt x="48" y="31"/>
                    <a:pt x="48" y="31"/>
                  </a:cubicBezTo>
                  <a:cubicBezTo>
                    <a:pt x="52" y="36"/>
                    <a:pt x="54" y="40"/>
                    <a:pt x="55" y="43"/>
                  </a:cubicBezTo>
                  <a:cubicBezTo>
                    <a:pt x="55" y="47"/>
                    <a:pt x="54" y="52"/>
                    <a:pt x="49" y="55"/>
                  </a:cubicBezTo>
                  <a:cubicBezTo>
                    <a:pt x="45" y="58"/>
                    <a:pt x="41" y="59"/>
                    <a:pt x="38" y="59"/>
                  </a:cubicBezTo>
                  <a:cubicBezTo>
                    <a:pt x="37" y="59"/>
                    <a:pt x="35" y="59"/>
                    <a:pt x="33" y="58"/>
                  </a:cubicBezTo>
                  <a:cubicBezTo>
                    <a:pt x="31" y="57"/>
                    <a:pt x="29" y="55"/>
                    <a:pt x="26" y="53"/>
                  </a:cubicBezTo>
                  <a:cubicBezTo>
                    <a:pt x="23" y="50"/>
                    <a:pt x="5" y="27"/>
                    <a:pt x="5" y="27"/>
                  </a:cubicBezTo>
                  <a:cubicBezTo>
                    <a:pt x="2" y="23"/>
                    <a:pt x="0" y="19"/>
                    <a:pt x="0" y="17"/>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grpSp>
        <p:nvGrpSpPr>
          <p:cNvPr id="18" name="Group 17">
            <a:extLst>
              <a:ext uri="{FF2B5EF4-FFF2-40B4-BE49-F238E27FC236}">
                <a16:creationId xmlns:a16="http://schemas.microsoft.com/office/drawing/2014/main" id="{F2FD01A0-E6FF-41CD-AEBD-279232B90D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990093" y="5372723"/>
            <a:ext cx="2088038" cy="719230"/>
            <a:chOff x="4532666" y="505937"/>
            <a:chExt cx="2981730" cy="1027064"/>
          </a:xfrm>
        </p:grpSpPr>
        <p:sp>
          <p:nvSpPr>
            <p:cNvPr id="19" name="Freeform 78">
              <a:extLst>
                <a:ext uri="{FF2B5EF4-FFF2-40B4-BE49-F238E27FC236}">
                  <a16:creationId xmlns:a16="http://schemas.microsoft.com/office/drawing/2014/main" id="{811C6308-5554-4129-8881-A95AF512C52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4532666" y="754398"/>
              <a:ext cx="694205" cy="713383"/>
            </a:xfrm>
            <a:custGeom>
              <a:avLst/>
              <a:gdLst>
                <a:gd name="T0" fmla="*/ 32 w 58"/>
                <a:gd name="T1" fmla="*/ 56 h 60"/>
                <a:gd name="T2" fmla="*/ 24 w 58"/>
                <a:gd name="T3" fmla="*/ 48 h 60"/>
                <a:gd name="T4" fmla="*/ 14 w 58"/>
                <a:gd name="T5" fmla="*/ 36 h 60"/>
                <a:gd name="T6" fmla="*/ 7 w 58"/>
                <a:gd name="T7" fmla="*/ 29 h 60"/>
                <a:gd name="T8" fmla="*/ 1 w 58"/>
                <a:gd name="T9" fmla="*/ 17 h 60"/>
                <a:gd name="T10" fmla="*/ 7 w 58"/>
                <a:gd name="T11" fmla="*/ 4 h 60"/>
                <a:gd name="T12" fmla="*/ 17 w 58"/>
                <a:gd name="T13" fmla="*/ 1 h 60"/>
                <a:gd name="T14" fmla="*/ 29 w 58"/>
                <a:gd name="T15" fmla="*/ 6 h 60"/>
                <a:gd name="T16" fmla="*/ 31 w 58"/>
                <a:gd name="T17" fmla="*/ 8 h 60"/>
                <a:gd name="T18" fmla="*/ 38 w 58"/>
                <a:gd name="T19" fmla="*/ 15 h 60"/>
                <a:gd name="T20" fmla="*/ 44 w 58"/>
                <a:gd name="T21" fmla="*/ 22 h 60"/>
                <a:gd name="T22" fmla="*/ 54 w 58"/>
                <a:gd name="T23" fmla="*/ 33 h 60"/>
                <a:gd name="T24" fmla="*/ 58 w 58"/>
                <a:gd name="T25" fmla="*/ 44 h 60"/>
                <a:gd name="T26" fmla="*/ 53 w 58"/>
                <a:gd name="T27" fmla="*/ 54 h 60"/>
                <a:gd name="T28" fmla="*/ 42 w 58"/>
                <a:gd name="T29" fmla="*/ 60 h 60"/>
                <a:gd name="T30" fmla="*/ 32 w 58"/>
                <a:gd name="T31"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 h="60">
                  <a:moveTo>
                    <a:pt x="32" y="56"/>
                  </a:moveTo>
                  <a:cubicBezTo>
                    <a:pt x="30" y="54"/>
                    <a:pt x="31" y="55"/>
                    <a:pt x="24" y="48"/>
                  </a:cubicBezTo>
                  <a:cubicBezTo>
                    <a:pt x="17" y="40"/>
                    <a:pt x="14" y="36"/>
                    <a:pt x="14" y="36"/>
                  </a:cubicBezTo>
                  <a:cubicBezTo>
                    <a:pt x="8" y="30"/>
                    <a:pt x="14" y="37"/>
                    <a:pt x="7" y="29"/>
                  </a:cubicBezTo>
                  <a:cubicBezTo>
                    <a:pt x="3" y="24"/>
                    <a:pt x="1" y="20"/>
                    <a:pt x="1" y="17"/>
                  </a:cubicBezTo>
                  <a:cubicBezTo>
                    <a:pt x="0" y="13"/>
                    <a:pt x="3" y="9"/>
                    <a:pt x="7" y="4"/>
                  </a:cubicBezTo>
                  <a:cubicBezTo>
                    <a:pt x="10" y="2"/>
                    <a:pt x="13" y="0"/>
                    <a:pt x="17" y="1"/>
                  </a:cubicBezTo>
                  <a:cubicBezTo>
                    <a:pt x="21" y="1"/>
                    <a:pt x="25" y="3"/>
                    <a:pt x="29" y="6"/>
                  </a:cubicBezTo>
                  <a:cubicBezTo>
                    <a:pt x="31" y="8"/>
                    <a:pt x="31" y="8"/>
                    <a:pt x="31" y="8"/>
                  </a:cubicBezTo>
                  <a:cubicBezTo>
                    <a:pt x="33" y="11"/>
                    <a:pt x="37" y="15"/>
                    <a:pt x="38" y="15"/>
                  </a:cubicBezTo>
                  <a:cubicBezTo>
                    <a:pt x="42" y="20"/>
                    <a:pt x="40" y="18"/>
                    <a:pt x="44" y="22"/>
                  </a:cubicBezTo>
                  <a:cubicBezTo>
                    <a:pt x="51" y="29"/>
                    <a:pt x="50" y="29"/>
                    <a:pt x="54" y="33"/>
                  </a:cubicBezTo>
                  <a:cubicBezTo>
                    <a:pt x="57" y="37"/>
                    <a:pt x="58" y="40"/>
                    <a:pt x="58" y="44"/>
                  </a:cubicBezTo>
                  <a:cubicBezTo>
                    <a:pt x="58" y="47"/>
                    <a:pt x="56" y="50"/>
                    <a:pt x="53" y="54"/>
                  </a:cubicBezTo>
                  <a:cubicBezTo>
                    <a:pt x="49" y="58"/>
                    <a:pt x="45" y="60"/>
                    <a:pt x="42" y="60"/>
                  </a:cubicBezTo>
                  <a:cubicBezTo>
                    <a:pt x="39" y="60"/>
                    <a:pt x="36" y="59"/>
                    <a:pt x="32" y="56"/>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0" name="Freeform 79">
              <a:extLst>
                <a:ext uri="{FF2B5EF4-FFF2-40B4-BE49-F238E27FC236}">
                  <a16:creationId xmlns:a16="http://schemas.microsoft.com/office/drawing/2014/main" id="{C28F3A03-B53B-433E-8DF7-6B13336D0A5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5791465" y="505937"/>
              <a:ext cx="587404" cy="943792"/>
            </a:xfrm>
            <a:custGeom>
              <a:avLst/>
              <a:gdLst>
                <a:gd name="T0" fmla="*/ 15 w 49"/>
                <a:gd name="T1" fmla="*/ 65 h 79"/>
                <a:gd name="T2" fmla="*/ 12 w 49"/>
                <a:gd name="T3" fmla="*/ 54 h 79"/>
                <a:gd name="T4" fmla="*/ 8 w 49"/>
                <a:gd name="T5" fmla="*/ 33 h 79"/>
                <a:gd name="T6" fmla="*/ 38 w 49"/>
                <a:gd name="T7" fmla="*/ 24 h 79"/>
                <a:gd name="T8" fmla="*/ 45 w 49"/>
                <a:gd name="T9" fmla="*/ 70 h 79"/>
                <a:gd name="T10" fmla="*/ 15 w 49"/>
                <a:gd name="T11" fmla="*/ 65 h 79"/>
              </a:gdLst>
              <a:ahLst/>
              <a:cxnLst>
                <a:cxn ang="0">
                  <a:pos x="T0" y="T1"/>
                </a:cxn>
                <a:cxn ang="0">
                  <a:pos x="T2" y="T3"/>
                </a:cxn>
                <a:cxn ang="0">
                  <a:pos x="T4" y="T5"/>
                </a:cxn>
                <a:cxn ang="0">
                  <a:pos x="T6" y="T7"/>
                </a:cxn>
                <a:cxn ang="0">
                  <a:pos x="T8" y="T9"/>
                </a:cxn>
                <a:cxn ang="0">
                  <a:pos x="T10" y="T11"/>
                </a:cxn>
              </a:cxnLst>
              <a:rect l="0" t="0" r="r" b="b"/>
              <a:pathLst>
                <a:path w="49" h="79">
                  <a:moveTo>
                    <a:pt x="15" y="65"/>
                  </a:moveTo>
                  <a:cubicBezTo>
                    <a:pt x="14" y="59"/>
                    <a:pt x="13" y="58"/>
                    <a:pt x="12" y="54"/>
                  </a:cubicBezTo>
                  <a:cubicBezTo>
                    <a:pt x="11" y="45"/>
                    <a:pt x="10" y="40"/>
                    <a:pt x="8" y="33"/>
                  </a:cubicBezTo>
                  <a:cubicBezTo>
                    <a:pt x="0" y="9"/>
                    <a:pt x="34" y="0"/>
                    <a:pt x="38" y="24"/>
                  </a:cubicBezTo>
                  <a:cubicBezTo>
                    <a:pt x="43" y="43"/>
                    <a:pt x="49" y="60"/>
                    <a:pt x="45" y="70"/>
                  </a:cubicBezTo>
                  <a:cubicBezTo>
                    <a:pt x="38" y="77"/>
                    <a:pt x="19" y="79"/>
                    <a:pt x="15" y="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sp>
          <p:nvSpPr>
            <p:cNvPr id="21" name="Freeform 85">
              <a:extLst>
                <a:ext uri="{FF2B5EF4-FFF2-40B4-BE49-F238E27FC236}">
                  <a16:creationId xmlns:a16="http://schemas.microsoft.com/office/drawing/2014/main" id="{E990BBBC-E616-4D0E-9917-A6CA72AAEA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600114">
              <a:off x="7087193" y="757585"/>
              <a:ext cx="427203" cy="775416"/>
            </a:xfrm>
            <a:custGeom>
              <a:avLst/>
              <a:gdLst>
                <a:gd name="T0" fmla="*/ 36 w 36"/>
                <a:gd name="T1" fmla="*/ 15 h 65"/>
                <a:gd name="T2" fmla="*/ 34 w 36"/>
                <a:gd name="T3" fmla="*/ 5 h 65"/>
                <a:gd name="T4" fmla="*/ 28 w 36"/>
                <a:gd name="T5" fmla="*/ 1 h 65"/>
                <a:gd name="T6" fmla="*/ 23 w 36"/>
                <a:gd name="T7" fmla="*/ 0 h 65"/>
                <a:gd name="T8" fmla="*/ 13 w 36"/>
                <a:gd name="T9" fmla="*/ 1 h 65"/>
                <a:gd name="T10" fmla="*/ 7 w 36"/>
                <a:gd name="T11" fmla="*/ 9 h 65"/>
                <a:gd name="T12" fmla="*/ 4 w 36"/>
                <a:gd name="T13" fmla="*/ 19 h 65"/>
                <a:gd name="T14" fmla="*/ 0 w 36"/>
                <a:gd name="T15" fmla="*/ 44 h 65"/>
                <a:gd name="T16" fmla="*/ 1 w 36"/>
                <a:gd name="T17" fmla="*/ 58 h 65"/>
                <a:gd name="T18" fmla="*/ 8 w 36"/>
                <a:gd name="T19" fmla="*/ 64 h 65"/>
                <a:gd name="T20" fmla="*/ 16 w 36"/>
                <a:gd name="T21" fmla="*/ 65 h 65"/>
                <a:gd name="T22" fmla="*/ 25 w 36"/>
                <a:gd name="T23" fmla="*/ 63 h 65"/>
                <a:gd name="T24" fmla="*/ 31 w 36"/>
                <a:gd name="T25" fmla="*/ 55 h 65"/>
                <a:gd name="T26" fmla="*/ 34 w 36"/>
                <a:gd name="T27" fmla="*/ 40 h 65"/>
                <a:gd name="T28" fmla="*/ 36 w 36"/>
                <a:gd name="T29" fmla="*/ 1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6" h="65">
                  <a:moveTo>
                    <a:pt x="36" y="15"/>
                  </a:moveTo>
                  <a:cubicBezTo>
                    <a:pt x="36" y="10"/>
                    <a:pt x="35" y="7"/>
                    <a:pt x="34" y="5"/>
                  </a:cubicBezTo>
                  <a:cubicBezTo>
                    <a:pt x="33" y="3"/>
                    <a:pt x="31" y="2"/>
                    <a:pt x="28" y="1"/>
                  </a:cubicBezTo>
                  <a:cubicBezTo>
                    <a:pt x="27" y="1"/>
                    <a:pt x="25" y="1"/>
                    <a:pt x="23" y="0"/>
                  </a:cubicBezTo>
                  <a:cubicBezTo>
                    <a:pt x="19" y="0"/>
                    <a:pt x="16" y="0"/>
                    <a:pt x="13" y="1"/>
                  </a:cubicBezTo>
                  <a:cubicBezTo>
                    <a:pt x="11" y="2"/>
                    <a:pt x="9" y="4"/>
                    <a:pt x="7" y="9"/>
                  </a:cubicBezTo>
                  <a:cubicBezTo>
                    <a:pt x="6" y="13"/>
                    <a:pt x="5" y="17"/>
                    <a:pt x="4" y="19"/>
                  </a:cubicBezTo>
                  <a:cubicBezTo>
                    <a:pt x="2" y="29"/>
                    <a:pt x="0" y="44"/>
                    <a:pt x="0" y="44"/>
                  </a:cubicBezTo>
                  <a:cubicBezTo>
                    <a:pt x="0" y="50"/>
                    <a:pt x="0" y="55"/>
                    <a:pt x="1" y="58"/>
                  </a:cubicBezTo>
                  <a:cubicBezTo>
                    <a:pt x="2" y="61"/>
                    <a:pt x="5" y="63"/>
                    <a:pt x="8" y="64"/>
                  </a:cubicBezTo>
                  <a:cubicBezTo>
                    <a:pt x="11" y="65"/>
                    <a:pt x="13" y="65"/>
                    <a:pt x="16" y="65"/>
                  </a:cubicBezTo>
                  <a:cubicBezTo>
                    <a:pt x="19" y="65"/>
                    <a:pt x="22" y="64"/>
                    <a:pt x="25" y="63"/>
                  </a:cubicBezTo>
                  <a:cubicBezTo>
                    <a:pt x="28" y="61"/>
                    <a:pt x="30" y="59"/>
                    <a:pt x="31" y="55"/>
                  </a:cubicBezTo>
                  <a:cubicBezTo>
                    <a:pt x="32" y="50"/>
                    <a:pt x="31" y="54"/>
                    <a:pt x="34" y="40"/>
                  </a:cubicBezTo>
                  <a:lnTo>
                    <a:pt x="36"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3"/>
                </a:solidFill>
              </a:endParaRPr>
            </a:p>
          </p:txBody>
        </p:sp>
      </p:grpSp>
    </p:spTree>
    <p:extLst>
      <p:ext uri="{BB962C8B-B14F-4D97-AF65-F5344CB8AC3E}">
        <p14:creationId xmlns:p14="http://schemas.microsoft.com/office/powerpoint/2010/main" val="3628207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438E27F7-3F29-47F0-B30F-585059182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6B16CD8D-2899-43D9-995B-DD1278D6B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Freeform: Shape 76">
            <a:extLst>
              <a:ext uri="{FF2B5EF4-FFF2-40B4-BE49-F238E27FC236}">
                <a16:creationId xmlns:a16="http://schemas.microsoft.com/office/drawing/2014/main" id="{7F38A32B-CAD5-4D19-8E90-F63EB6902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342615" y="342615"/>
            <a:ext cx="6858000" cy="6172768"/>
          </a:xfrm>
          <a:custGeom>
            <a:avLst/>
            <a:gdLst>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4440498 w 6858000"/>
              <a:gd name="connsiteY4" fmla="*/ 5734742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0" fmla="*/ 6858000 w 6858000"/>
              <a:gd name="connsiteY0" fmla="*/ 0 h 5878098"/>
              <a:gd name="connsiteX1" fmla="*/ 6858000 w 6858000"/>
              <a:gd name="connsiteY1" fmla="*/ 5780582 h 5878098"/>
              <a:gd name="connsiteX2" fmla="*/ 6766523 w 6858000"/>
              <a:gd name="connsiteY2" fmla="*/ 5777266 h 5878098"/>
              <a:gd name="connsiteX3" fmla="*/ 5437222 w 6858000"/>
              <a:gd name="connsiteY3" fmla="*/ 5734742 h 5878098"/>
              <a:gd name="connsiteX4" fmla="*/ 4440498 w 6858000"/>
              <a:gd name="connsiteY4" fmla="*/ 5734742 h 5878098"/>
              <a:gd name="connsiteX5" fmla="*/ 582209 w 6858000"/>
              <a:gd name="connsiteY5" fmla="*/ 4121983 h 5878098"/>
              <a:gd name="connsiteX6" fmla="*/ 73548 w 6858000"/>
              <a:gd name="connsiteY6" fmla="*/ 3184291 h 5878098"/>
              <a:gd name="connsiteX7" fmla="*/ 0 w 6858000"/>
              <a:gd name="connsiteY7" fmla="*/ 2994994 h 5878098"/>
              <a:gd name="connsiteX8" fmla="*/ 0 w 6858000"/>
              <a:gd name="connsiteY8" fmla="*/ 0 h 5878098"/>
              <a:gd name="connsiteX9" fmla="*/ 6858000 w 6858000"/>
              <a:gd name="connsiteY9" fmla="*/ 0 h 5878098"/>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73548 w 6858000"/>
              <a:gd name="connsiteY6" fmla="*/ 3184291 h 5780582"/>
              <a:gd name="connsiteX7" fmla="*/ 0 w 6858000"/>
              <a:gd name="connsiteY7" fmla="*/ 2994994 h 5780582"/>
              <a:gd name="connsiteX8" fmla="*/ 0 w 6858000"/>
              <a:gd name="connsiteY8" fmla="*/ 0 h 5780582"/>
              <a:gd name="connsiteX9" fmla="*/ 6858000 w 6858000"/>
              <a:gd name="connsiteY9"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582209 w 6858000"/>
              <a:gd name="connsiteY5" fmla="*/ 4121983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5437222 w 6858000"/>
              <a:gd name="connsiteY3" fmla="*/ 5734742 h 5780582"/>
              <a:gd name="connsiteX4" fmla="*/ 3010841 w 6858000"/>
              <a:gd name="connsiteY4" fmla="*/ 5469518 h 5780582"/>
              <a:gd name="connsiteX5" fmla="*/ 959581 w 6858000"/>
              <a:gd name="connsiteY5" fmla="*/ 4373609 h 5780582"/>
              <a:gd name="connsiteX6" fmla="*/ 0 w 6858000"/>
              <a:gd name="connsiteY6" fmla="*/ 2994994 h 5780582"/>
              <a:gd name="connsiteX7" fmla="*/ 0 w 6858000"/>
              <a:gd name="connsiteY7" fmla="*/ 0 h 5780582"/>
              <a:gd name="connsiteX8" fmla="*/ 6858000 w 6858000"/>
              <a:gd name="connsiteY8" fmla="*/ 0 h 5780582"/>
              <a:gd name="connsiteX0" fmla="*/ 6858000 w 6858000"/>
              <a:gd name="connsiteY0" fmla="*/ 0 h 5780582"/>
              <a:gd name="connsiteX1" fmla="*/ 6858000 w 6858000"/>
              <a:gd name="connsiteY1" fmla="*/ 5780582 h 5780582"/>
              <a:gd name="connsiteX2" fmla="*/ 6766523 w 6858000"/>
              <a:gd name="connsiteY2" fmla="*/ 5777266 h 5780582"/>
              <a:gd name="connsiteX3" fmla="*/ 3010841 w 6858000"/>
              <a:gd name="connsiteY3" fmla="*/ 5469518 h 5780582"/>
              <a:gd name="connsiteX4" fmla="*/ 959581 w 6858000"/>
              <a:gd name="connsiteY4" fmla="*/ 4373609 h 5780582"/>
              <a:gd name="connsiteX5" fmla="*/ 0 w 6858000"/>
              <a:gd name="connsiteY5" fmla="*/ 2994994 h 5780582"/>
              <a:gd name="connsiteX6" fmla="*/ 0 w 6858000"/>
              <a:gd name="connsiteY6" fmla="*/ 0 h 5780582"/>
              <a:gd name="connsiteX7" fmla="*/ 6858000 w 6858000"/>
              <a:gd name="connsiteY7"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010841 w 6858000"/>
              <a:gd name="connsiteY2" fmla="*/ 5469518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0582"/>
              <a:gd name="connsiteX1" fmla="*/ 6858000 w 6858000"/>
              <a:gd name="connsiteY1" fmla="*/ 5780582 h 5780582"/>
              <a:gd name="connsiteX2" fmla="*/ 3264841 w 6858000"/>
              <a:gd name="connsiteY2" fmla="*/ 5442316 h 5780582"/>
              <a:gd name="connsiteX3" fmla="*/ 959581 w 6858000"/>
              <a:gd name="connsiteY3" fmla="*/ 4373609 h 5780582"/>
              <a:gd name="connsiteX4" fmla="*/ 0 w 6858000"/>
              <a:gd name="connsiteY4" fmla="*/ 2994994 h 5780582"/>
              <a:gd name="connsiteX5" fmla="*/ 0 w 6858000"/>
              <a:gd name="connsiteY5" fmla="*/ 0 h 5780582"/>
              <a:gd name="connsiteX6" fmla="*/ 6858000 w 6858000"/>
              <a:gd name="connsiteY6" fmla="*/ 0 h 5780582"/>
              <a:gd name="connsiteX0" fmla="*/ 6858000 w 6858000"/>
              <a:gd name="connsiteY0" fmla="*/ 0 h 5784516"/>
              <a:gd name="connsiteX1" fmla="*/ 6858000 w 6858000"/>
              <a:gd name="connsiteY1" fmla="*/ 5780582 h 5784516"/>
              <a:gd name="connsiteX2" fmla="*/ 3264841 w 6858000"/>
              <a:gd name="connsiteY2" fmla="*/ 5442316 h 5784516"/>
              <a:gd name="connsiteX3" fmla="*/ 959581 w 6858000"/>
              <a:gd name="connsiteY3" fmla="*/ 4373609 h 5784516"/>
              <a:gd name="connsiteX4" fmla="*/ 0 w 6858000"/>
              <a:gd name="connsiteY4" fmla="*/ 2994994 h 5784516"/>
              <a:gd name="connsiteX5" fmla="*/ 0 w 6858000"/>
              <a:gd name="connsiteY5" fmla="*/ 0 h 5784516"/>
              <a:gd name="connsiteX6" fmla="*/ 6858000 w 6858000"/>
              <a:gd name="connsiteY6" fmla="*/ 0 h 5784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84516">
                <a:moveTo>
                  <a:pt x="6858000" y="0"/>
                </a:moveTo>
                <a:lnTo>
                  <a:pt x="6858000" y="5780582"/>
                </a:lnTo>
                <a:cubicBezTo>
                  <a:pt x="4704756" y="5812908"/>
                  <a:pt x="4198884" y="5641214"/>
                  <a:pt x="3264841" y="5442316"/>
                </a:cubicBezTo>
                <a:cubicBezTo>
                  <a:pt x="2330798" y="5243418"/>
                  <a:pt x="1503721" y="4781496"/>
                  <a:pt x="959581" y="4373609"/>
                </a:cubicBezTo>
                <a:cubicBezTo>
                  <a:pt x="415441" y="3965722"/>
                  <a:pt x="198635" y="3573180"/>
                  <a:pt x="0" y="2994994"/>
                </a:cubicBezTo>
                <a:lnTo>
                  <a:pt x="0" y="0"/>
                </a:lnTo>
                <a:lnTo>
                  <a:pt x="6858000" y="0"/>
                </a:lnTo>
                <a:close/>
              </a:path>
            </a:pathLst>
          </a:custGeom>
          <a:ln>
            <a:noFill/>
          </a:ln>
        </p:spPr>
        <p:txBody>
          <a:bodyPr vert="horz" wrap="square" lIns="91440" tIns="45720" rIns="91440" bIns="45720" numCol="1" anchor="t" anchorCtr="0" compatLnSpc="1">
            <a:prstTxWarp prst="textNoShape">
              <a:avLst/>
            </a:prstTxWarp>
            <a:noAutofit/>
          </a:bodyPr>
          <a:lstStyle/>
          <a:p>
            <a:endParaRPr lang="en-US"/>
          </a:p>
        </p:txBody>
      </p:sp>
      <p:sp>
        <p:nvSpPr>
          <p:cNvPr id="2" name="Titel 1">
            <a:extLst>
              <a:ext uri="{FF2B5EF4-FFF2-40B4-BE49-F238E27FC236}">
                <a16:creationId xmlns:a16="http://schemas.microsoft.com/office/drawing/2014/main" id="{814A8769-88C9-43F4-8267-93B1F50C179A}"/>
              </a:ext>
            </a:extLst>
          </p:cNvPr>
          <p:cNvSpPr>
            <a:spLocks noGrp="1"/>
          </p:cNvSpPr>
          <p:nvPr>
            <p:ph type="ctrTitle"/>
          </p:nvPr>
        </p:nvSpPr>
        <p:spPr>
          <a:xfrm>
            <a:off x="584484" y="768696"/>
            <a:ext cx="5003800" cy="1477328"/>
          </a:xfrm>
        </p:spPr>
        <p:txBody>
          <a:bodyPr vert="horz" wrap="square" lIns="0" tIns="0" rIns="0" bIns="0" rtlCol="0" anchor="t" anchorCtr="0">
            <a:normAutofit/>
          </a:bodyPr>
          <a:lstStyle/>
          <a:p>
            <a:pPr algn="l">
              <a:lnSpc>
                <a:spcPct val="100000"/>
              </a:lnSpc>
            </a:pPr>
            <a:r>
              <a:rPr lang="en-US" sz="4800" cap="none" dirty="0"/>
              <a:t>VERSPREID LYMFATISCH WEEFSEL</a:t>
            </a:r>
          </a:p>
        </p:txBody>
      </p:sp>
      <p:pic>
        <p:nvPicPr>
          <p:cNvPr id="3074" name="Picture 2" descr="Slingeland Ziekenhuis - patiëntfolder: Keel- en neusamandelen verwijderen  bij kinderen">
            <a:extLst>
              <a:ext uri="{FF2B5EF4-FFF2-40B4-BE49-F238E27FC236}">
                <a16:creationId xmlns:a16="http://schemas.microsoft.com/office/drawing/2014/main" id="{356EC696-5415-414E-AA6E-58F454D3093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58050" y="1507360"/>
            <a:ext cx="5015639" cy="2633210"/>
          </a:xfrm>
          <a:custGeom>
            <a:avLst/>
            <a:gdLst/>
            <a:ahLst/>
            <a:cxnLst/>
            <a:rect l="l" t="t" r="r" b="b"/>
            <a:pathLst>
              <a:path w="5015639" h="3501162">
                <a:moveTo>
                  <a:pt x="0" y="0"/>
                </a:moveTo>
                <a:lnTo>
                  <a:pt x="5015639" y="0"/>
                </a:lnTo>
                <a:lnTo>
                  <a:pt x="5015639" y="3501162"/>
                </a:lnTo>
                <a:lnTo>
                  <a:pt x="0" y="3501162"/>
                </a:lnTo>
                <a:close/>
              </a:path>
            </a:pathLst>
          </a:custGeom>
          <a:noFill/>
          <a:effectLst>
            <a:softEdge rad="63500"/>
          </a:effectLst>
          <a:extLst>
            <a:ext uri="{909E8E84-426E-40DD-AFC4-6F175D3DCCD1}">
              <a14:hiddenFill xmlns:a14="http://schemas.microsoft.com/office/drawing/2010/main">
                <a:solidFill>
                  <a:srgbClr val="FFFFFF"/>
                </a:solidFill>
              </a14:hiddenFill>
            </a:ext>
          </a:extLst>
        </p:spPr>
      </p:pic>
      <p:sp>
        <p:nvSpPr>
          <p:cNvPr id="3" name="Ondertitel 2">
            <a:extLst>
              <a:ext uri="{FF2B5EF4-FFF2-40B4-BE49-F238E27FC236}">
                <a16:creationId xmlns:a16="http://schemas.microsoft.com/office/drawing/2014/main" id="{EC4EB95E-0883-4284-8481-379FE9EDA274}"/>
              </a:ext>
            </a:extLst>
          </p:cNvPr>
          <p:cNvSpPr>
            <a:spLocks noGrp="1"/>
          </p:cNvSpPr>
          <p:nvPr>
            <p:ph type="subTitle" idx="1"/>
          </p:nvPr>
        </p:nvSpPr>
        <p:spPr>
          <a:xfrm>
            <a:off x="6591760" y="1507360"/>
            <a:ext cx="4991962" cy="5135374"/>
          </a:xfrm>
        </p:spPr>
        <p:txBody>
          <a:bodyPr vert="horz" lIns="0" tIns="0" rIns="0" bIns="0" rtlCol="0">
            <a:normAutofit/>
          </a:bodyPr>
          <a:lstStyle/>
          <a:p>
            <a:pPr algn="l"/>
            <a:r>
              <a:rPr lang="en-US" sz="2000" dirty="0" err="1"/>
              <a:t>Naast</a:t>
            </a:r>
            <a:r>
              <a:rPr lang="en-US" sz="2000" dirty="0"/>
              <a:t> de </a:t>
            </a:r>
            <a:r>
              <a:rPr lang="en-US" sz="2000" dirty="0" err="1"/>
              <a:t>lymfatische</a:t>
            </a:r>
            <a:r>
              <a:rPr lang="en-US" sz="2000" dirty="0"/>
              <a:t> </a:t>
            </a:r>
            <a:r>
              <a:rPr lang="en-US" sz="2000" dirty="0" err="1"/>
              <a:t>organen</a:t>
            </a:r>
            <a:r>
              <a:rPr lang="en-US" sz="2000" dirty="0"/>
              <a:t>, </a:t>
            </a:r>
            <a:r>
              <a:rPr lang="en-US" sz="2000" dirty="0" err="1"/>
              <a:t>beschikt</a:t>
            </a:r>
            <a:r>
              <a:rPr lang="en-US" sz="2000" dirty="0"/>
              <a:t> de </a:t>
            </a:r>
            <a:r>
              <a:rPr lang="en-US" sz="2000" dirty="0" err="1"/>
              <a:t>mens</a:t>
            </a:r>
            <a:r>
              <a:rPr lang="en-US" sz="2000" dirty="0"/>
              <a:t> </a:t>
            </a:r>
            <a:r>
              <a:rPr lang="en-US" sz="2000" dirty="0" err="1"/>
              <a:t>ook</a:t>
            </a:r>
            <a:r>
              <a:rPr lang="en-US" sz="2000" dirty="0"/>
              <a:t> over </a:t>
            </a:r>
            <a:r>
              <a:rPr lang="en-US" sz="2000" dirty="0" err="1"/>
              <a:t>verspreid</a:t>
            </a:r>
            <a:r>
              <a:rPr lang="en-US" sz="2000" dirty="0"/>
              <a:t> </a:t>
            </a:r>
            <a:r>
              <a:rPr lang="en-US" sz="2000" dirty="0" err="1"/>
              <a:t>lymfatisch</a:t>
            </a:r>
            <a:r>
              <a:rPr lang="en-US" sz="2000" dirty="0"/>
              <a:t> </a:t>
            </a:r>
            <a:r>
              <a:rPr lang="en-US" sz="2000" dirty="0" err="1"/>
              <a:t>weefsel</a:t>
            </a:r>
            <a:r>
              <a:rPr lang="en-US" sz="2000" dirty="0"/>
              <a:t>:</a:t>
            </a:r>
          </a:p>
          <a:p>
            <a:pPr marL="342900" indent="-228600" algn="l">
              <a:buFont typeface="The Hand Extrablack" panose="03070A02030502020204" pitchFamily="66" charset="0"/>
              <a:buChar char="•"/>
            </a:pPr>
            <a:r>
              <a:rPr lang="en-US" sz="2000" dirty="0"/>
              <a:t>Keel-, tong- </a:t>
            </a:r>
            <a:r>
              <a:rPr lang="en-US" sz="2000" dirty="0" err="1"/>
              <a:t>en</a:t>
            </a:r>
            <a:r>
              <a:rPr lang="en-US" sz="2000" dirty="0"/>
              <a:t> </a:t>
            </a:r>
            <a:r>
              <a:rPr lang="en-US" sz="2000" dirty="0" err="1"/>
              <a:t>neusamandelen</a:t>
            </a:r>
            <a:r>
              <a:rPr lang="en-US" sz="2000" dirty="0"/>
              <a:t> (Ring van </a:t>
            </a:r>
            <a:r>
              <a:rPr lang="en-US" sz="2000" dirty="0" err="1"/>
              <a:t>Waldeyer</a:t>
            </a:r>
            <a:r>
              <a:rPr lang="en-US" sz="2000" dirty="0"/>
              <a:t>-Hartz);</a:t>
            </a:r>
          </a:p>
          <a:p>
            <a:pPr marL="342900" indent="-228600" algn="l">
              <a:buFont typeface="The Hand Extrablack" panose="03070A02030502020204" pitchFamily="66" charset="0"/>
              <a:buChar char="•"/>
            </a:pPr>
            <a:r>
              <a:rPr lang="en-US" sz="2000" dirty="0"/>
              <a:t>Opening van de </a:t>
            </a:r>
            <a:r>
              <a:rPr lang="en-US" sz="2000" dirty="0" err="1"/>
              <a:t>buis</a:t>
            </a:r>
            <a:r>
              <a:rPr lang="en-US" sz="2000" dirty="0"/>
              <a:t> van </a:t>
            </a:r>
            <a:r>
              <a:rPr lang="en-US" sz="2000" dirty="0" err="1"/>
              <a:t>Eustachius</a:t>
            </a:r>
            <a:r>
              <a:rPr lang="en-US" sz="2000" dirty="0"/>
              <a:t>;</a:t>
            </a:r>
          </a:p>
          <a:p>
            <a:pPr marL="342900" indent="-228600" algn="l">
              <a:buFont typeface="The Hand Extrablack" panose="03070A02030502020204" pitchFamily="66" charset="0"/>
              <a:buChar char="•"/>
            </a:pPr>
            <a:r>
              <a:rPr lang="en-US" sz="2000" dirty="0"/>
              <a:t>In de wand van het </a:t>
            </a:r>
            <a:r>
              <a:rPr lang="en-US" sz="2000" dirty="0" err="1"/>
              <a:t>darmkanaal</a:t>
            </a:r>
            <a:r>
              <a:rPr lang="en-US" sz="2000" dirty="0"/>
              <a:t> (Plaques van Peyer)</a:t>
            </a:r>
          </a:p>
        </p:txBody>
      </p:sp>
    </p:spTree>
    <p:extLst>
      <p:ext uri="{BB962C8B-B14F-4D97-AF65-F5344CB8AC3E}">
        <p14:creationId xmlns:p14="http://schemas.microsoft.com/office/powerpoint/2010/main" val="637672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FE2E4D-9D95-4825-BC84-5DD3688B1F70}"/>
              </a:ext>
            </a:extLst>
          </p:cNvPr>
          <p:cNvSpPr>
            <a:spLocks noGrp="1"/>
          </p:cNvSpPr>
          <p:nvPr>
            <p:ph type="ctrTitle"/>
          </p:nvPr>
        </p:nvSpPr>
        <p:spPr>
          <a:xfrm>
            <a:off x="735012" y="637301"/>
            <a:ext cx="6911974" cy="903450"/>
          </a:xfrm>
        </p:spPr>
        <p:txBody>
          <a:bodyPr/>
          <a:lstStyle/>
          <a:p>
            <a:r>
              <a:rPr lang="nl-NL" dirty="0"/>
              <a:t>11. Endogene of exogene oorzaak?</a:t>
            </a:r>
          </a:p>
        </p:txBody>
      </p:sp>
      <p:sp>
        <p:nvSpPr>
          <p:cNvPr id="3" name="Ondertitel 2">
            <a:extLst>
              <a:ext uri="{FF2B5EF4-FFF2-40B4-BE49-F238E27FC236}">
                <a16:creationId xmlns:a16="http://schemas.microsoft.com/office/drawing/2014/main" id="{519F7CC1-8C00-4F8C-879E-4996F5E65192}"/>
              </a:ext>
            </a:extLst>
          </p:cNvPr>
          <p:cNvSpPr>
            <a:spLocks noGrp="1"/>
          </p:cNvSpPr>
          <p:nvPr>
            <p:ph type="subTitle" idx="1"/>
          </p:nvPr>
        </p:nvSpPr>
        <p:spPr>
          <a:xfrm>
            <a:off x="778555" y="1725405"/>
            <a:ext cx="10733087" cy="3107852"/>
          </a:xfrm>
        </p:spPr>
        <p:txBody>
          <a:bodyPr>
            <a:normAutofit/>
          </a:bodyPr>
          <a:lstStyle/>
          <a:p>
            <a:pPr algn="l"/>
            <a:r>
              <a:rPr lang="nl-NL" sz="2000" dirty="0"/>
              <a:t>Iemand moet hoesten doordat hij/zij rookt:				</a:t>
            </a:r>
            <a:r>
              <a:rPr lang="nl-NL" sz="2000" b="1" dirty="0"/>
              <a:t>Exogeen</a:t>
            </a:r>
          </a:p>
          <a:p>
            <a:pPr algn="l"/>
            <a:r>
              <a:rPr lang="nl-NL" sz="2000" dirty="0"/>
              <a:t>Iemand gebruikt teveel medicijnen en vergiftigt zichzelf:		</a:t>
            </a:r>
            <a:r>
              <a:rPr lang="nl-NL" sz="2000" b="1" dirty="0"/>
              <a:t>Exogeen</a:t>
            </a:r>
          </a:p>
          <a:p>
            <a:pPr algn="l"/>
            <a:r>
              <a:rPr lang="nl-NL" sz="2000" dirty="0"/>
              <a:t>Iemand gebruikt medicijnen vanwege een erfelijke afwijking:	</a:t>
            </a:r>
            <a:r>
              <a:rPr lang="nl-NL" sz="2000" b="1" dirty="0"/>
              <a:t>Endogeen</a:t>
            </a:r>
          </a:p>
          <a:p>
            <a:pPr algn="l"/>
            <a:r>
              <a:rPr lang="nl-NL" sz="2000" dirty="0"/>
              <a:t>Baby Joost heeft een verstandelijke beperking vanwege een 	</a:t>
            </a:r>
            <a:r>
              <a:rPr lang="nl-NL" sz="2000" b="1" dirty="0"/>
              <a:t>Endogeen</a:t>
            </a:r>
          </a:p>
          <a:p>
            <a:pPr algn="l"/>
            <a:r>
              <a:rPr lang="nl-NL" sz="2000" dirty="0"/>
              <a:t>Virusinfectie tijdens de zwangerschap:</a:t>
            </a:r>
          </a:p>
          <a:p>
            <a:pPr algn="l"/>
            <a:r>
              <a:rPr lang="nl-NL" sz="2000" dirty="0"/>
              <a:t>Iemand is slechthorend geworden op de bouwplaats:		</a:t>
            </a:r>
            <a:r>
              <a:rPr lang="nl-NL" sz="2000" b="1" dirty="0"/>
              <a:t>Exogeen</a:t>
            </a:r>
          </a:p>
        </p:txBody>
      </p:sp>
    </p:spTree>
    <p:extLst>
      <p:ext uri="{BB962C8B-B14F-4D97-AF65-F5344CB8AC3E}">
        <p14:creationId xmlns:p14="http://schemas.microsoft.com/office/powerpoint/2010/main" val="1021812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6349AE-CFEC-48E6-85E0-C27FA20DAD35}"/>
              </a:ext>
            </a:extLst>
          </p:cNvPr>
          <p:cNvSpPr>
            <a:spLocks noGrp="1"/>
          </p:cNvSpPr>
          <p:nvPr>
            <p:ph type="ctrTitle"/>
          </p:nvPr>
        </p:nvSpPr>
        <p:spPr>
          <a:xfrm>
            <a:off x="370341" y="474345"/>
            <a:ext cx="11484201" cy="897255"/>
          </a:xfrm>
        </p:spPr>
        <p:txBody>
          <a:bodyPr>
            <a:normAutofit/>
          </a:bodyPr>
          <a:lstStyle/>
          <a:p>
            <a:r>
              <a:rPr lang="nl-NL" sz="4800" dirty="0"/>
              <a:t>12. Wat houdt een auto-immuunziekte in? Hoe ontstaat dit?</a:t>
            </a:r>
          </a:p>
        </p:txBody>
      </p:sp>
      <p:sp>
        <p:nvSpPr>
          <p:cNvPr id="3" name="Ondertitel 2">
            <a:extLst>
              <a:ext uri="{FF2B5EF4-FFF2-40B4-BE49-F238E27FC236}">
                <a16:creationId xmlns:a16="http://schemas.microsoft.com/office/drawing/2014/main" id="{17F06436-3512-44B5-A8D7-EBAD4C03BFF4}"/>
              </a:ext>
            </a:extLst>
          </p:cNvPr>
          <p:cNvSpPr>
            <a:spLocks noGrp="1"/>
          </p:cNvSpPr>
          <p:nvPr>
            <p:ph type="subTitle" idx="1"/>
          </p:nvPr>
        </p:nvSpPr>
        <p:spPr>
          <a:xfrm>
            <a:off x="729570" y="1709076"/>
            <a:ext cx="4880656" cy="4520274"/>
          </a:xfrm>
        </p:spPr>
        <p:txBody>
          <a:bodyPr>
            <a:normAutofit/>
          </a:bodyPr>
          <a:lstStyle/>
          <a:p>
            <a:pPr algn="l"/>
            <a:r>
              <a:rPr lang="nl-NL" sz="1800" dirty="0"/>
              <a:t>Het is een </a:t>
            </a:r>
            <a:r>
              <a:rPr lang="nl-NL" sz="1800" b="1" dirty="0"/>
              <a:t>fout in het afweersysteem.</a:t>
            </a:r>
          </a:p>
          <a:p>
            <a:pPr algn="l"/>
            <a:r>
              <a:rPr lang="nl-NL" sz="1800" i="1" dirty="0"/>
              <a:t>Soms keert je eigen afweersysteem zich tegen jouw lichaam. Normaal gesproken reageert het menselijk afweersysteem tegen/op alles wat lichaamsvreemd is, dus tegen stoffen die normaal gesproken niet in het lichaam voorkomen. </a:t>
            </a:r>
          </a:p>
          <a:p>
            <a:pPr algn="l"/>
            <a:r>
              <a:rPr lang="nl-NL" sz="1800" i="1" dirty="0"/>
              <a:t>Soms herkent het lichaam een </a:t>
            </a:r>
            <a:r>
              <a:rPr lang="nl-NL" sz="1800" b="1" i="1" dirty="0"/>
              <a:t>lichaamseigen</a:t>
            </a:r>
            <a:r>
              <a:rPr lang="nl-NL" sz="1800" i="1" dirty="0"/>
              <a:t> stof onterecht als </a:t>
            </a:r>
            <a:r>
              <a:rPr lang="nl-NL" sz="1800" b="1" i="1" dirty="0"/>
              <a:t>lichaamsvreemd</a:t>
            </a:r>
            <a:r>
              <a:rPr lang="nl-NL" sz="1800" i="1" dirty="0"/>
              <a:t>. Dan ontstaat een auto-immuunziekte.</a:t>
            </a:r>
          </a:p>
        </p:txBody>
      </p:sp>
      <p:pic>
        <p:nvPicPr>
          <p:cNvPr id="4" name="Onlinemedia 3" title="Wat is een auto-immuunziekte?">
            <a:hlinkClick r:id="" action="ppaction://media"/>
            <a:extLst>
              <a:ext uri="{FF2B5EF4-FFF2-40B4-BE49-F238E27FC236}">
                <a16:creationId xmlns:a16="http://schemas.microsoft.com/office/drawing/2014/main" id="{783C0326-4067-4A20-AE6F-8D0271C3691D}"/>
              </a:ext>
            </a:extLst>
          </p:cNvPr>
          <p:cNvPicPr>
            <a:picLocks noRot="1" noChangeAspect="1"/>
          </p:cNvPicPr>
          <p:nvPr>
            <a:videoFile r:link="rId1"/>
          </p:nvPr>
        </p:nvPicPr>
        <p:blipFill>
          <a:blip r:embed="rId3"/>
          <a:stretch>
            <a:fillRect/>
          </a:stretch>
        </p:blipFill>
        <p:spPr>
          <a:xfrm>
            <a:off x="6096000" y="2371725"/>
            <a:ext cx="5452533" cy="3067050"/>
          </a:xfrm>
          <a:prstGeom prst="rect">
            <a:avLst/>
          </a:prstGeom>
        </p:spPr>
      </p:pic>
    </p:spTree>
    <p:extLst>
      <p:ext uri="{BB962C8B-B14F-4D97-AF65-F5344CB8AC3E}">
        <p14:creationId xmlns:p14="http://schemas.microsoft.com/office/powerpoint/2010/main" val="3302858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7E6B6978-5103-448F-B101-093A527D3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2EB5692-CE38-42AB-ABE5-E5A1A74F2C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7F906F-859A-4B8D-8B78-697AF88D0FDE}"/>
              </a:ext>
            </a:extLst>
          </p:cNvPr>
          <p:cNvSpPr>
            <a:spLocks noGrp="1"/>
          </p:cNvSpPr>
          <p:nvPr>
            <p:ph type="ctrTitle"/>
          </p:nvPr>
        </p:nvSpPr>
        <p:spPr>
          <a:xfrm>
            <a:off x="506772" y="725749"/>
            <a:ext cx="5284560" cy="682080"/>
          </a:xfrm>
        </p:spPr>
        <p:txBody>
          <a:bodyPr>
            <a:normAutofit/>
          </a:bodyPr>
          <a:lstStyle/>
          <a:p>
            <a:r>
              <a:rPr lang="nl-NL" sz="2700" dirty="0"/>
              <a:t>Welke cellen spelen een rol bij een auto-immuunziekte?</a:t>
            </a:r>
          </a:p>
        </p:txBody>
      </p:sp>
      <p:sp>
        <p:nvSpPr>
          <p:cNvPr id="3" name="Ondertitel 2">
            <a:extLst>
              <a:ext uri="{FF2B5EF4-FFF2-40B4-BE49-F238E27FC236}">
                <a16:creationId xmlns:a16="http://schemas.microsoft.com/office/drawing/2014/main" id="{CA598D26-C43E-4F49-A8B0-DA1E2D142122}"/>
              </a:ext>
            </a:extLst>
          </p:cNvPr>
          <p:cNvSpPr>
            <a:spLocks noGrp="1"/>
          </p:cNvSpPr>
          <p:nvPr>
            <p:ph type="subTitle" idx="1"/>
          </p:nvPr>
        </p:nvSpPr>
        <p:spPr>
          <a:xfrm>
            <a:off x="692516" y="3962600"/>
            <a:ext cx="5015638" cy="1936800"/>
          </a:xfrm>
        </p:spPr>
        <p:txBody>
          <a:bodyPr>
            <a:normAutofit/>
          </a:bodyPr>
          <a:lstStyle/>
          <a:p>
            <a:pPr marL="342900" indent="-342900" algn="l">
              <a:lnSpc>
                <a:spcPct val="110000"/>
              </a:lnSpc>
              <a:buFont typeface="+mj-lt"/>
              <a:buAutoNum type="arabicPeriod"/>
            </a:pPr>
            <a:r>
              <a:rPr lang="nl-NL" sz="1800" dirty="0">
                <a:solidFill>
                  <a:schemeClr val="tx2">
                    <a:lumMod val="90000"/>
                  </a:schemeClr>
                </a:solidFill>
              </a:rPr>
              <a:t>Multiple Sclerose;</a:t>
            </a:r>
          </a:p>
          <a:p>
            <a:pPr marL="342900" indent="-342900" algn="l">
              <a:lnSpc>
                <a:spcPct val="110000"/>
              </a:lnSpc>
              <a:buFont typeface="+mj-lt"/>
              <a:buAutoNum type="arabicPeriod"/>
            </a:pPr>
            <a:r>
              <a:rPr lang="nl-NL" sz="1800" dirty="0">
                <a:solidFill>
                  <a:schemeClr val="tx2">
                    <a:lumMod val="90000"/>
                  </a:schemeClr>
                </a:solidFill>
              </a:rPr>
              <a:t>Ziekte van </a:t>
            </a:r>
            <a:r>
              <a:rPr lang="nl-NL" sz="1800" dirty="0" err="1">
                <a:solidFill>
                  <a:schemeClr val="tx2">
                    <a:lumMod val="90000"/>
                  </a:schemeClr>
                </a:solidFill>
              </a:rPr>
              <a:t>Crohn</a:t>
            </a:r>
            <a:r>
              <a:rPr lang="nl-NL" sz="1800" dirty="0">
                <a:solidFill>
                  <a:schemeClr val="tx2">
                    <a:lumMod val="90000"/>
                  </a:schemeClr>
                </a:solidFill>
              </a:rPr>
              <a:t>;</a:t>
            </a:r>
          </a:p>
          <a:p>
            <a:pPr marL="342900" indent="-342900" algn="l">
              <a:lnSpc>
                <a:spcPct val="110000"/>
              </a:lnSpc>
              <a:buFont typeface="+mj-lt"/>
              <a:buAutoNum type="arabicPeriod"/>
            </a:pPr>
            <a:r>
              <a:rPr lang="nl-NL" sz="1800" dirty="0">
                <a:solidFill>
                  <a:schemeClr val="tx2">
                    <a:lumMod val="90000"/>
                  </a:schemeClr>
                </a:solidFill>
              </a:rPr>
              <a:t>Diabetes mellitus type 1; </a:t>
            </a:r>
          </a:p>
          <a:p>
            <a:pPr marL="342900" indent="-342900" algn="l">
              <a:lnSpc>
                <a:spcPct val="110000"/>
              </a:lnSpc>
              <a:buFont typeface="+mj-lt"/>
              <a:buAutoNum type="arabicPeriod"/>
            </a:pPr>
            <a:r>
              <a:rPr lang="nl-NL" sz="1800" dirty="0">
                <a:solidFill>
                  <a:schemeClr val="tx2">
                    <a:lumMod val="90000"/>
                  </a:schemeClr>
                </a:solidFill>
              </a:rPr>
              <a:t>Reumatoïde artritis.</a:t>
            </a:r>
          </a:p>
        </p:txBody>
      </p:sp>
      <p:sp useBgFill="1">
        <p:nvSpPr>
          <p:cNvPr id="75" name="Freeform: Shape 74">
            <a:extLst>
              <a:ext uri="{FF2B5EF4-FFF2-40B4-BE49-F238E27FC236}">
                <a16:creationId xmlns:a16="http://schemas.microsoft.com/office/drawing/2014/main" id="{6BE942D0-8C50-4D78-A3D0-4D82F3963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5867335" y="533334"/>
            <a:ext cx="6858000" cy="5791331"/>
          </a:xfrm>
          <a:custGeom>
            <a:avLst/>
            <a:gdLst>
              <a:gd name="connsiteX0" fmla="*/ 6858000 w 6858000"/>
              <a:gd name="connsiteY0" fmla="*/ 14535 h 5791331"/>
              <a:gd name="connsiteX1" fmla="*/ 6858000 w 6858000"/>
              <a:gd name="connsiteY1" fmla="*/ 5791331 h 5791331"/>
              <a:gd name="connsiteX2" fmla="*/ 0 w 6858000"/>
              <a:gd name="connsiteY2" fmla="*/ 5791330 h 5791331"/>
              <a:gd name="connsiteX3" fmla="*/ 0 w 6858000"/>
              <a:gd name="connsiteY3" fmla="*/ 0 h 5791331"/>
              <a:gd name="connsiteX4" fmla="*/ 145832 w 6858000"/>
              <a:gd name="connsiteY4" fmla="*/ 1175 h 5791331"/>
              <a:gd name="connsiteX5" fmla="*/ 2611132 w 6858000"/>
              <a:gd name="connsiteY5" fmla="*/ 48625 h 5791331"/>
              <a:gd name="connsiteX6" fmla="*/ 6643031 w 6858000"/>
              <a:gd name="connsiteY6" fmla="*/ 15010 h 579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91331">
                <a:moveTo>
                  <a:pt x="6858000" y="14535"/>
                </a:moveTo>
                <a:lnTo>
                  <a:pt x="6858000" y="5791331"/>
                </a:lnTo>
                <a:lnTo>
                  <a:pt x="0" y="5791330"/>
                </a:lnTo>
                <a:lnTo>
                  <a:pt x="0" y="0"/>
                </a:lnTo>
                <a:lnTo>
                  <a:pt x="145832" y="1175"/>
                </a:lnTo>
                <a:cubicBezTo>
                  <a:pt x="886907" y="14750"/>
                  <a:pt x="2228596" y="125101"/>
                  <a:pt x="2611132" y="48625"/>
                </a:cubicBezTo>
                <a:cubicBezTo>
                  <a:pt x="2933352" y="-3056"/>
                  <a:pt x="5032814" y="16325"/>
                  <a:pt x="6643031" y="15010"/>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pic>
        <p:nvPicPr>
          <p:cNvPr id="4098" name="Picture 2" descr="Goede voornemens bij een auto-immuunziekte – zetmeelvrij suikerarm en  onbewerkt eten bij Bechterew en andere auto-immuunziektes">
            <a:extLst>
              <a:ext uri="{FF2B5EF4-FFF2-40B4-BE49-F238E27FC236}">
                <a16:creationId xmlns:a16="http://schemas.microsoft.com/office/drawing/2014/main" id="{A7F9D535-563A-4F30-AE50-A981521D6E9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6162" y="725749"/>
            <a:ext cx="4284000" cy="5397840"/>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A374A79F-72FD-415E-BA6C-17D6C68F57B2}"/>
              </a:ext>
            </a:extLst>
          </p:cNvPr>
          <p:cNvSpPr txBox="1">
            <a:spLocks/>
          </p:cNvSpPr>
          <p:nvPr/>
        </p:nvSpPr>
        <p:spPr>
          <a:xfrm>
            <a:off x="-687029" y="3523171"/>
            <a:ext cx="6699951" cy="366316"/>
          </a:xfrm>
          <a:prstGeom prst="rect">
            <a:avLst/>
          </a:prstGeom>
        </p:spPr>
        <p:txBody>
          <a:bodyPr vert="horz" wrap="square" lIns="0" tIns="0" rIns="0" bIns="0" rtlCol="0" anchor="b" anchorCtr="0">
            <a:normAutofit fontScale="97500"/>
          </a:bodyPr>
          <a:lstStyle>
            <a:lvl1pPr algn="ctr" defTabSz="914400" rtl="0" eaLnBrk="1" latinLnBrk="0" hangingPunct="1">
              <a:lnSpc>
                <a:spcPct val="88000"/>
              </a:lnSpc>
              <a:spcBef>
                <a:spcPct val="0"/>
              </a:spcBef>
              <a:buNone/>
              <a:defRPr sz="5600" kern="1200" cap="all" spc="-100" baseline="0">
                <a:solidFill>
                  <a:schemeClr val="tx1"/>
                </a:solidFill>
                <a:latin typeface="+mj-lt"/>
                <a:ea typeface="+mj-ea"/>
                <a:cs typeface="+mj-cs"/>
              </a:defRPr>
            </a:lvl1pPr>
          </a:lstStyle>
          <a:p>
            <a:pPr>
              <a:spcAft>
                <a:spcPts val="600"/>
              </a:spcAft>
            </a:pPr>
            <a:r>
              <a:rPr lang="nl-NL" sz="2800" dirty="0"/>
              <a:t>Noem 4 voorbeelden van auto-immuunziektes:</a:t>
            </a:r>
          </a:p>
        </p:txBody>
      </p:sp>
      <p:sp>
        <p:nvSpPr>
          <p:cNvPr id="5" name="Ondertitel 2">
            <a:extLst>
              <a:ext uri="{FF2B5EF4-FFF2-40B4-BE49-F238E27FC236}">
                <a16:creationId xmlns:a16="http://schemas.microsoft.com/office/drawing/2014/main" id="{22AC324A-2265-4064-B4FA-8418815E0C09}"/>
              </a:ext>
            </a:extLst>
          </p:cNvPr>
          <p:cNvSpPr txBox="1">
            <a:spLocks/>
          </p:cNvSpPr>
          <p:nvPr/>
        </p:nvSpPr>
        <p:spPr>
          <a:xfrm>
            <a:off x="731838" y="1557276"/>
            <a:ext cx="4454207" cy="1675908"/>
          </a:xfrm>
          <a:prstGeom prst="rect">
            <a:avLst/>
          </a:prstGeom>
        </p:spPr>
        <p:txBody>
          <a:bodyPr vert="horz" lIns="0" tIns="0" rIns="0" bIns="0" rtlCol="0">
            <a:normAutofit/>
          </a:bodyPr>
          <a:lstStyle>
            <a:lvl1pPr marL="0" indent="0" algn="ctr" defTabSz="914400" rtl="0" eaLnBrk="1" latinLnBrk="0" hangingPunct="1">
              <a:lnSpc>
                <a:spcPct val="120000"/>
              </a:lnSpc>
              <a:spcBef>
                <a:spcPts val="1000"/>
              </a:spcBef>
              <a:buClr>
                <a:schemeClr val="accent4"/>
              </a:buClr>
              <a:buFont typeface="The Hand Extrablack" panose="03070A02030502020204" pitchFamily="66" charset="0"/>
              <a:buNone/>
              <a:defRPr sz="2800" kern="1200" spc="20" baseline="0">
                <a:solidFill>
                  <a:schemeClr val="tx1">
                    <a:alpha val="58000"/>
                  </a:schemeClr>
                </a:solidFill>
                <a:latin typeface="+mn-lt"/>
                <a:ea typeface="+mn-ea"/>
                <a:cs typeface="+mn-cs"/>
              </a:defRPr>
            </a:lvl1pPr>
            <a:lvl2pPr marL="457200" indent="0" algn="ctr" defTabSz="914400" rtl="0" eaLnBrk="1" latinLnBrk="0" hangingPunct="1">
              <a:lnSpc>
                <a:spcPct val="120000"/>
              </a:lnSpc>
              <a:spcBef>
                <a:spcPts val="500"/>
              </a:spcBef>
              <a:buClr>
                <a:schemeClr val="accent4"/>
              </a:buClr>
              <a:buFont typeface="The Hand Extrablack" panose="03070A02030502020204" pitchFamily="66" charset="0"/>
              <a:buNone/>
              <a:defRPr sz="2000" kern="1200" spc="20" baseline="0">
                <a:solidFill>
                  <a:schemeClr val="tx1">
                    <a:alpha val="58000"/>
                  </a:schemeClr>
                </a:solidFill>
                <a:latin typeface="+mn-lt"/>
                <a:ea typeface="+mn-ea"/>
                <a:cs typeface="+mn-cs"/>
              </a:defRPr>
            </a:lvl2pPr>
            <a:lvl3pPr marL="914400" indent="0" algn="ctr" defTabSz="914400" rtl="0" eaLnBrk="1" latinLnBrk="0" hangingPunct="1">
              <a:lnSpc>
                <a:spcPct val="120000"/>
              </a:lnSpc>
              <a:spcBef>
                <a:spcPts val="500"/>
              </a:spcBef>
              <a:buClr>
                <a:schemeClr val="accent4"/>
              </a:buClr>
              <a:buFont typeface="The Hand Extrablack" panose="03070A02030502020204" pitchFamily="66" charset="0"/>
              <a:buNone/>
              <a:defRPr sz="1800" kern="1200" spc="20" baseline="0">
                <a:solidFill>
                  <a:schemeClr val="tx1">
                    <a:alpha val="58000"/>
                  </a:schemeClr>
                </a:solidFill>
                <a:latin typeface="+mn-lt"/>
                <a:ea typeface="+mn-ea"/>
                <a:cs typeface="+mn-cs"/>
              </a:defRPr>
            </a:lvl3pPr>
            <a:lvl4pPr marL="13716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4pPr>
            <a:lvl5pPr marL="18288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1800" dirty="0"/>
              <a:t>Lymfocyten spelen een rol bij een auto-immuunziekte. Lymfocyten zijn een soort witte bloedcellen, deze soort heeft specifiek te taak een rol te spelen in de afweer.</a:t>
            </a:r>
          </a:p>
        </p:txBody>
      </p:sp>
    </p:spTree>
    <p:extLst>
      <p:ext uri="{BB962C8B-B14F-4D97-AF65-F5344CB8AC3E}">
        <p14:creationId xmlns:p14="http://schemas.microsoft.com/office/powerpoint/2010/main" val="3265550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3B202B-5CA8-450C-9A78-E3733AEBC9E5}"/>
              </a:ext>
            </a:extLst>
          </p:cNvPr>
          <p:cNvSpPr>
            <a:spLocks noGrp="1"/>
          </p:cNvSpPr>
          <p:nvPr>
            <p:ph type="ctrTitle"/>
          </p:nvPr>
        </p:nvSpPr>
        <p:spPr>
          <a:xfrm>
            <a:off x="2640013" y="1227429"/>
            <a:ext cx="6911974" cy="925221"/>
          </a:xfrm>
        </p:spPr>
        <p:txBody>
          <a:bodyPr/>
          <a:lstStyle/>
          <a:p>
            <a:r>
              <a:rPr lang="nl-NL" dirty="0"/>
              <a:t>Voorbereiding volgende week:</a:t>
            </a:r>
          </a:p>
        </p:txBody>
      </p:sp>
      <p:sp>
        <p:nvSpPr>
          <p:cNvPr id="3" name="Ondertitel 2">
            <a:extLst>
              <a:ext uri="{FF2B5EF4-FFF2-40B4-BE49-F238E27FC236}">
                <a16:creationId xmlns:a16="http://schemas.microsoft.com/office/drawing/2014/main" id="{6331CF67-BA0B-4A0D-91CE-D42AA8CF629B}"/>
              </a:ext>
            </a:extLst>
          </p:cNvPr>
          <p:cNvSpPr>
            <a:spLocks noGrp="1"/>
          </p:cNvSpPr>
          <p:nvPr>
            <p:ph type="subTitle" idx="1"/>
          </p:nvPr>
        </p:nvSpPr>
        <p:spPr>
          <a:xfrm>
            <a:off x="2249488" y="2444079"/>
            <a:ext cx="7408862" cy="1969841"/>
          </a:xfrm>
        </p:spPr>
        <p:txBody>
          <a:bodyPr>
            <a:normAutofit/>
          </a:bodyPr>
          <a:lstStyle/>
          <a:p>
            <a:r>
              <a:rPr lang="nl-NL" sz="2000" dirty="0"/>
              <a:t>Lezen: H3.5 en H5 Anatomie/fysiologie</a:t>
            </a:r>
          </a:p>
          <a:p>
            <a:r>
              <a:rPr lang="nl-NL" sz="2000" dirty="0"/>
              <a:t>Aanvullende informatie Infectieziekten  (PDF) via Wiki MK2</a:t>
            </a:r>
          </a:p>
          <a:p>
            <a:endParaRPr lang="nl-NL" sz="2000" dirty="0"/>
          </a:p>
        </p:txBody>
      </p:sp>
    </p:spTree>
    <p:extLst>
      <p:ext uri="{BB962C8B-B14F-4D97-AF65-F5344CB8AC3E}">
        <p14:creationId xmlns:p14="http://schemas.microsoft.com/office/powerpoint/2010/main" val="3812520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F5CCA7-4826-4EAB-94FA-3620705CAC00}"/>
              </a:ext>
            </a:extLst>
          </p:cNvPr>
          <p:cNvSpPr>
            <a:spLocks noGrp="1"/>
          </p:cNvSpPr>
          <p:nvPr>
            <p:ph type="ctrTitle"/>
          </p:nvPr>
        </p:nvSpPr>
        <p:spPr>
          <a:xfrm>
            <a:off x="2640013" y="838201"/>
            <a:ext cx="6911974" cy="1200150"/>
          </a:xfrm>
        </p:spPr>
        <p:txBody>
          <a:bodyPr>
            <a:normAutofit/>
          </a:bodyPr>
          <a:lstStyle/>
          <a:p>
            <a:r>
              <a:rPr lang="nl-NL" sz="6600" dirty="0"/>
              <a:t>Indeling les 1 (2)</a:t>
            </a:r>
          </a:p>
        </p:txBody>
      </p:sp>
      <p:sp>
        <p:nvSpPr>
          <p:cNvPr id="3" name="Ondertitel 2">
            <a:extLst>
              <a:ext uri="{FF2B5EF4-FFF2-40B4-BE49-F238E27FC236}">
                <a16:creationId xmlns:a16="http://schemas.microsoft.com/office/drawing/2014/main" id="{05F4CF2C-23F3-48BD-9DC1-8E6F5F4096E2}"/>
              </a:ext>
            </a:extLst>
          </p:cNvPr>
          <p:cNvSpPr>
            <a:spLocks noGrp="1"/>
          </p:cNvSpPr>
          <p:nvPr>
            <p:ph type="subTitle" idx="1"/>
          </p:nvPr>
        </p:nvSpPr>
        <p:spPr>
          <a:xfrm>
            <a:off x="1039812" y="2407858"/>
            <a:ext cx="9056687" cy="3125542"/>
          </a:xfrm>
        </p:spPr>
        <p:txBody>
          <a:bodyPr/>
          <a:lstStyle/>
          <a:p>
            <a:pPr marL="457200" indent="-457200" algn="l">
              <a:buFont typeface="Arial" panose="020B0604020202020204" pitchFamily="34" charset="0"/>
              <a:buChar char="•"/>
            </a:pPr>
            <a:r>
              <a:rPr lang="nl-NL" dirty="0"/>
              <a:t>Bespreken opdracht afweer (</a:t>
            </a:r>
            <a:r>
              <a:rPr lang="nl-NL" dirty="0" err="1"/>
              <a:t>it’s</a:t>
            </a:r>
            <a:r>
              <a:rPr lang="nl-NL" dirty="0"/>
              <a:t> Learning) a.d.h.v. theorie afweer en immuunsysteem</a:t>
            </a:r>
          </a:p>
          <a:p>
            <a:pPr algn="l"/>
            <a:endParaRPr lang="nl-NL" dirty="0"/>
          </a:p>
        </p:txBody>
      </p:sp>
    </p:spTree>
    <p:extLst>
      <p:ext uri="{BB962C8B-B14F-4D97-AF65-F5344CB8AC3E}">
        <p14:creationId xmlns:p14="http://schemas.microsoft.com/office/powerpoint/2010/main" val="1551385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06843A-2BDF-4783-9937-319B54600258}"/>
              </a:ext>
            </a:extLst>
          </p:cNvPr>
          <p:cNvSpPr>
            <a:spLocks noGrp="1"/>
          </p:cNvSpPr>
          <p:nvPr>
            <p:ph type="ctrTitle"/>
          </p:nvPr>
        </p:nvSpPr>
        <p:spPr>
          <a:xfrm>
            <a:off x="1692954" y="468149"/>
            <a:ext cx="9132888" cy="887121"/>
          </a:xfrm>
        </p:spPr>
        <p:txBody>
          <a:bodyPr>
            <a:normAutofit fontScale="90000"/>
          </a:bodyPr>
          <a:lstStyle/>
          <a:p>
            <a:r>
              <a:rPr lang="nl-NL" dirty="0"/>
              <a:t>1. Hoe wordt ons afweersysteem ook wel genoemd?</a:t>
            </a:r>
          </a:p>
        </p:txBody>
      </p:sp>
      <p:sp>
        <p:nvSpPr>
          <p:cNvPr id="3" name="Ondertitel 2">
            <a:extLst>
              <a:ext uri="{FF2B5EF4-FFF2-40B4-BE49-F238E27FC236}">
                <a16:creationId xmlns:a16="http://schemas.microsoft.com/office/drawing/2014/main" id="{DFB086EE-7E83-48DB-932F-F405E8A4B94E}"/>
              </a:ext>
            </a:extLst>
          </p:cNvPr>
          <p:cNvSpPr>
            <a:spLocks noGrp="1"/>
          </p:cNvSpPr>
          <p:nvPr>
            <p:ph type="subTitle" idx="1"/>
          </p:nvPr>
        </p:nvSpPr>
        <p:spPr>
          <a:xfrm>
            <a:off x="941842" y="1611104"/>
            <a:ext cx="10880044" cy="658567"/>
          </a:xfrm>
        </p:spPr>
        <p:txBody>
          <a:bodyPr>
            <a:normAutofit/>
          </a:bodyPr>
          <a:lstStyle/>
          <a:p>
            <a:pPr algn="l"/>
            <a:r>
              <a:rPr lang="nl-NL" sz="2400" dirty="0"/>
              <a:t>Ons immuunsysteem.</a:t>
            </a:r>
          </a:p>
        </p:txBody>
      </p:sp>
      <p:sp>
        <p:nvSpPr>
          <p:cNvPr id="4" name="Titel 1">
            <a:extLst>
              <a:ext uri="{FF2B5EF4-FFF2-40B4-BE49-F238E27FC236}">
                <a16:creationId xmlns:a16="http://schemas.microsoft.com/office/drawing/2014/main" id="{55566AFF-06B8-43A0-9981-2DADD5D71071}"/>
              </a:ext>
            </a:extLst>
          </p:cNvPr>
          <p:cNvSpPr txBox="1">
            <a:spLocks/>
          </p:cNvSpPr>
          <p:nvPr/>
        </p:nvSpPr>
        <p:spPr>
          <a:xfrm>
            <a:off x="1692954" y="2541879"/>
            <a:ext cx="9132888" cy="887121"/>
          </a:xfrm>
          <a:prstGeom prst="rect">
            <a:avLst/>
          </a:prstGeom>
        </p:spPr>
        <p:txBody>
          <a:bodyPr vert="horz" wrap="square" lIns="0" tIns="0" rIns="0" bIns="0" rtlCol="0" anchor="b" anchorCtr="0">
            <a:normAutofit fontScale="97500"/>
          </a:bodyPr>
          <a:lstStyle>
            <a:lvl1pPr algn="ctr" defTabSz="914400" rtl="0" eaLnBrk="1" latinLnBrk="0" hangingPunct="1">
              <a:lnSpc>
                <a:spcPct val="88000"/>
              </a:lnSpc>
              <a:spcBef>
                <a:spcPct val="0"/>
              </a:spcBef>
              <a:buNone/>
              <a:defRPr sz="5600" kern="1200" cap="all" spc="-100" baseline="0">
                <a:solidFill>
                  <a:schemeClr val="tx1"/>
                </a:solidFill>
                <a:latin typeface="+mj-lt"/>
                <a:ea typeface="+mj-ea"/>
                <a:cs typeface="+mj-cs"/>
              </a:defRPr>
            </a:lvl1pPr>
          </a:lstStyle>
          <a:p>
            <a:r>
              <a:rPr lang="nl-NL" sz="5000" dirty="0"/>
              <a:t>2. Wat doet ons afweer (immuun)systeem?</a:t>
            </a:r>
          </a:p>
        </p:txBody>
      </p:sp>
      <p:sp>
        <p:nvSpPr>
          <p:cNvPr id="5" name="Ondertitel 2">
            <a:extLst>
              <a:ext uri="{FF2B5EF4-FFF2-40B4-BE49-F238E27FC236}">
                <a16:creationId xmlns:a16="http://schemas.microsoft.com/office/drawing/2014/main" id="{2345F902-DBC2-4CC4-AFFC-6917048A1F9E}"/>
              </a:ext>
            </a:extLst>
          </p:cNvPr>
          <p:cNvSpPr txBox="1">
            <a:spLocks/>
          </p:cNvSpPr>
          <p:nvPr/>
        </p:nvSpPr>
        <p:spPr>
          <a:xfrm>
            <a:off x="941842" y="3668460"/>
            <a:ext cx="10880044" cy="2487411"/>
          </a:xfrm>
          <a:prstGeom prst="rect">
            <a:avLst/>
          </a:prstGeom>
        </p:spPr>
        <p:txBody>
          <a:bodyPr vert="horz" lIns="0" tIns="0" rIns="0" bIns="0" rtlCol="0">
            <a:normAutofit/>
          </a:bodyPr>
          <a:lstStyle>
            <a:lvl1pPr marL="0" indent="0" algn="ctr" defTabSz="914400" rtl="0" eaLnBrk="1" latinLnBrk="0" hangingPunct="1">
              <a:lnSpc>
                <a:spcPct val="120000"/>
              </a:lnSpc>
              <a:spcBef>
                <a:spcPts val="1000"/>
              </a:spcBef>
              <a:buClr>
                <a:schemeClr val="accent4"/>
              </a:buClr>
              <a:buFont typeface="The Hand Extrablack" panose="03070A02030502020204" pitchFamily="66" charset="0"/>
              <a:buNone/>
              <a:defRPr sz="2800" kern="1200" spc="20" baseline="0">
                <a:solidFill>
                  <a:schemeClr val="tx1">
                    <a:alpha val="58000"/>
                  </a:schemeClr>
                </a:solidFill>
                <a:latin typeface="+mn-lt"/>
                <a:ea typeface="+mn-ea"/>
                <a:cs typeface="+mn-cs"/>
              </a:defRPr>
            </a:lvl1pPr>
            <a:lvl2pPr marL="457200" indent="0" algn="ctr" defTabSz="914400" rtl="0" eaLnBrk="1" latinLnBrk="0" hangingPunct="1">
              <a:lnSpc>
                <a:spcPct val="120000"/>
              </a:lnSpc>
              <a:spcBef>
                <a:spcPts val="500"/>
              </a:spcBef>
              <a:buClr>
                <a:schemeClr val="accent4"/>
              </a:buClr>
              <a:buFont typeface="The Hand Extrablack" panose="03070A02030502020204" pitchFamily="66" charset="0"/>
              <a:buNone/>
              <a:defRPr sz="2000" kern="1200" spc="20" baseline="0">
                <a:solidFill>
                  <a:schemeClr val="tx1">
                    <a:alpha val="58000"/>
                  </a:schemeClr>
                </a:solidFill>
                <a:latin typeface="+mn-lt"/>
                <a:ea typeface="+mn-ea"/>
                <a:cs typeface="+mn-cs"/>
              </a:defRPr>
            </a:lvl2pPr>
            <a:lvl3pPr marL="914400" indent="0" algn="ctr" defTabSz="914400" rtl="0" eaLnBrk="1" latinLnBrk="0" hangingPunct="1">
              <a:lnSpc>
                <a:spcPct val="120000"/>
              </a:lnSpc>
              <a:spcBef>
                <a:spcPts val="500"/>
              </a:spcBef>
              <a:buClr>
                <a:schemeClr val="accent4"/>
              </a:buClr>
              <a:buFont typeface="The Hand Extrablack" panose="03070A02030502020204" pitchFamily="66" charset="0"/>
              <a:buNone/>
              <a:defRPr sz="1800" kern="1200" spc="20" baseline="0">
                <a:solidFill>
                  <a:schemeClr val="tx1">
                    <a:alpha val="58000"/>
                  </a:schemeClr>
                </a:solidFill>
                <a:latin typeface="+mn-lt"/>
                <a:ea typeface="+mn-ea"/>
                <a:cs typeface="+mn-cs"/>
              </a:defRPr>
            </a:lvl3pPr>
            <a:lvl4pPr marL="13716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4pPr>
            <a:lvl5pPr marL="18288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nl-NL" sz="2400" dirty="0"/>
              <a:t>Beschermt ons lichaam tegen infectieziekten door binnendringende micro-organismen, zoals bacteriën, virussen, schimmels en parasieten. Om die verdediging goed uit te voeren, is het essentieel dat afweercellen de ziekteverwekkers (of kankercellen) herkennen. Het immuunsysteem is hier altijd mee bezig, ook al merken we dit meestal niet.</a:t>
            </a:r>
          </a:p>
        </p:txBody>
      </p:sp>
    </p:spTree>
    <p:extLst>
      <p:ext uri="{BB962C8B-B14F-4D97-AF65-F5344CB8AC3E}">
        <p14:creationId xmlns:p14="http://schemas.microsoft.com/office/powerpoint/2010/main" val="1015744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20C54A-6A29-4E69-A300-3E521E45F6EC}"/>
              </a:ext>
            </a:extLst>
          </p:cNvPr>
          <p:cNvSpPr>
            <a:spLocks noGrp="1"/>
          </p:cNvSpPr>
          <p:nvPr>
            <p:ph type="ctrTitle"/>
          </p:nvPr>
        </p:nvSpPr>
        <p:spPr>
          <a:xfrm>
            <a:off x="720000" y="619200"/>
            <a:ext cx="4991961" cy="1477328"/>
          </a:xfrm>
        </p:spPr>
        <p:txBody>
          <a:bodyPr vert="horz" wrap="square" lIns="0" tIns="0" rIns="0" bIns="0" rtlCol="0" anchor="ctr" anchorCtr="0">
            <a:normAutofit/>
          </a:bodyPr>
          <a:lstStyle/>
          <a:p>
            <a:pPr algn="l">
              <a:lnSpc>
                <a:spcPct val="100000"/>
              </a:lnSpc>
            </a:pPr>
            <a:r>
              <a:rPr lang="en-US" sz="6000" cap="none" dirty="0"/>
              <a:t>HET LYMFATISCH SYSTEEM</a:t>
            </a:r>
          </a:p>
        </p:txBody>
      </p:sp>
      <p:sp>
        <p:nvSpPr>
          <p:cNvPr id="3" name="Ondertitel 2">
            <a:extLst>
              <a:ext uri="{FF2B5EF4-FFF2-40B4-BE49-F238E27FC236}">
                <a16:creationId xmlns:a16="http://schemas.microsoft.com/office/drawing/2014/main" id="{43EABFB0-41CA-4649-9171-29DD33B92D3B}"/>
              </a:ext>
            </a:extLst>
          </p:cNvPr>
          <p:cNvSpPr>
            <a:spLocks noGrp="1"/>
          </p:cNvSpPr>
          <p:nvPr>
            <p:ph type="subTitle" idx="1"/>
          </p:nvPr>
        </p:nvSpPr>
        <p:spPr>
          <a:xfrm>
            <a:off x="720000" y="2541600"/>
            <a:ext cx="4991962" cy="3216273"/>
          </a:xfrm>
        </p:spPr>
        <p:txBody>
          <a:bodyPr vert="horz" lIns="0" tIns="0" rIns="0" bIns="0" rtlCol="0">
            <a:normAutofit/>
          </a:bodyPr>
          <a:lstStyle/>
          <a:p>
            <a:pPr algn="l">
              <a:lnSpc>
                <a:spcPct val="110000"/>
              </a:lnSpc>
            </a:pPr>
            <a:r>
              <a:rPr lang="en-US" sz="1400" dirty="0"/>
              <a:t>Het </a:t>
            </a:r>
            <a:r>
              <a:rPr lang="en-US" sz="1400" dirty="0" err="1"/>
              <a:t>lymfatisch</a:t>
            </a:r>
            <a:r>
              <a:rPr lang="en-US" sz="1400" dirty="0"/>
              <a:t> </a:t>
            </a:r>
            <a:r>
              <a:rPr lang="en-US" sz="1400" dirty="0" err="1"/>
              <a:t>systeem</a:t>
            </a:r>
            <a:r>
              <a:rPr lang="en-US" sz="1400" dirty="0"/>
              <a:t> </a:t>
            </a:r>
            <a:r>
              <a:rPr lang="en-US" sz="1400" dirty="0" err="1"/>
              <a:t>bestaat</a:t>
            </a:r>
            <a:r>
              <a:rPr lang="en-US" sz="1400" dirty="0"/>
              <a:t> </a:t>
            </a:r>
            <a:r>
              <a:rPr lang="en-US" sz="1400" dirty="0" err="1"/>
              <a:t>uit</a:t>
            </a:r>
            <a:r>
              <a:rPr lang="en-US" sz="1400" dirty="0"/>
              <a:t> het </a:t>
            </a:r>
            <a:r>
              <a:rPr lang="en-US" sz="1400" dirty="0" err="1"/>
              <a:t>lymfevatenstelsel</a:t>
            </a:r>
            <a:r>
              <a:rPr lang="en-US" sz="1400" dirty="0"/>
              <a:t> </a:t>
            </a:r>
            <a:r>
              <a:rPr lang="en-US" sz="1400" dirty="0" err="1"/>
              <a:t>en</a:t>
            </a:r>
            <a:r>
              <a:rPr lang="en-US" sz="1400" dirty="0"/>
              <a:t> </a:t>
            </a:r>
            <a:r>
              <a:rPr lang="en-US" sz="1400" dirty="0" err="1"/>
              <a:t>een</a:t>
            </a:r>
            <a:r>
              <a:rPr lang="en-US" sz="1400" dirty="0"/>
              <a:t> </a:t>
            </a:r>
            <a:r>
              <a:rPr lang="en-US" sz="1400" dirty="0" err="1"/>
              <a:t>groot</a:t>
            </a:r>
            <a:r>
              <a:rPr lang="en-US" sz="1400" dirty="0"/>
              <a:t> </a:t>
            </a:r>
            <a:r>
              <a:rPr lang="en-US" sz="1400" dirty="0" err="1"/>
              <a:t>aantal</a:t>
            </a:r>
            <a:r>
              <a:rPr lang="en-US" sz="1400" dirty="0"/>
              <a:t> </a:t>
            </a:r>
            <a:r>
              <a:rPr lang="en-US" sz="1400" dirty="0" err="1"/>
              <a:t>lymfatische</a:t>
            </a:r>
            <a:r>
              <a:rPr lang="en-US" sz="1400" dirty="0"/>
              <a:t> </a:t>
            </a:r>
            <a:r>
              <a:rPr lang="en-US" sz="1400" dirty="0" err="1"/>
              <a:t>organen</a:t>
            </a:r>
            <a:r>
              <a:rPr lang="en-US" sz="1400" dirty="0"/>
              <a:t>.</a:t>
            </a:r>
          </a:p>
          <a:p>
            <a:pPr indent="-228600" algn="l">
              <a:lnSpc>
                <a:spcPct val="110000"/>
              </a:lnSpc>
              <a:buFont typeface="The Hand Extrablack" panose="03070A02030502020204" pitchFamily="66" charset="0"/>
              <a:buChar char="•"/>
            </a:pPr>
            <a:endParaRPr lang="en-US" sz="1400" dirty="0"/>
          </a:p>
          <a:p>
            <a:pPr algn="l">
              <a:lnSpc>
                <a:spcPct val="110000"/>
              </a:lnSpc>
            </a:pPr>
            <a:r>
              <a:rPr lang="en-US" sz="1400" b="1" dirty="0" err="1"/>
              <a:t>Lymfatische</a:t>
            </a:r>
            <a:r>
              <a:rPr lang="en-US" sz="1400" b="1" dirty="0"/>
              <a:t> </a:t>
            </a:r>
            <a:r>
              <a:rPr lang="en-US" sz="1400" b="1" dirty="0" err="1"/>
              <a:t>organen</a:t>
            </a:r>
            <a:r>
              <a:rPr lang="en-US" sz="1400" b="1" dirty="0"/>
              <a:t>:</a:t>
            </a:r>
            <a:r>
              <a:rPr lang="en-US" sz="1400" dirty="0"/>
              <a:t> </a:t>
            </a:r>
            <a:r>
              <a:rPr lang="en-US" sz="1400" dirty="0" err="1"/>
              <a:t>verzamelnaam</a:t>
            </a:r>
            <a:r>
              <a:rPr lang="en-US" sz="1400" dirty="0"/>
              <a:t> </a:t>
            </a:r>
            <a:r>
              <a:rPr lang="en-US" sz="1400" dirty="0" err="1"/>
              <a:t>voor</a:t>
            </a:r>
            <a:r>
              <a:rPr lang="en-US" sz="1400" dirty="0"/>
              <a:t> </a:t>
            </a:r>
            <a:r>
              <a:rPr lang="en-US" sz="1400" dirty="0" err="1"/>
              <a:t>alle</a:t>
            </a:r>
            <a:r>
              <a:rPr lang="en-US" sz="1400" dirty="0"/>
              <a:t> </a:t>
            </a:r>
            <a:r>
              <a:rPr lang="en-US" sz="1400" dirty="0" err="1"/>
              <a:t>organen</a:t>
            </a:r>
            <a:r>
              <a:rPr lang="en-US" sz="1400" dirty="0"/>
              <a:t> </a:t>
            </a:r>
            <a:r>
              <a:rPr lang="en-US" sz="1400" dirty="0" err="1"/>
              <a:t>waarin</a:t>
            </a:r>
            <a:r>
              <a:rPr lang="en-US" sz="1400" dirty="0"/>
              <a:t> </a:t>
            </a:r>
            <a:r>
              <a:rPr lang="en-US" sz="1400" dirty="0" err="1"/>
              <a:t>lymfatisch</a:t>
            </a:r>
            <a:r>
              <a:rPr lang="en-US" sz="1400" dirty="0"/>
              <a:t> </a:t>
            </a:r>
            <a:r>
              <a:rPr lang="en-US" sz="1400" dirty="0" err="1"/>
              <a:t>weefsel</a:t>
            </a:r>
            <a:r>
              <a:rPr lang="en-US" sz="1400" dirty="0"/>
              <a:t> </a:t>
            </a:r>
            <a:r>
              <a:rPr lang="en-US" sz="1400" dirty="0" err="1"/>
              <a:t>voorkomt</a:t>
            </a:r>
            <a:r>
              <a:rPr lang="en-US" sz="1400" dirty="0"/>
              <a:t>:</a:t>
            </a:r>
          </a:p>
          <a:p>
            <a:pPr marL="342900" indent="-228600" algn="l">
              <a:lnSpc>
                <a:spcPct val="110000"/>
              </a:lnSpc>
              <a:buFont typeface="The Hand Extrablack" panose="03070A02030502020204" pitchFamily="66" charset="0"/>
              <a:buChar char="•"/>
            </a:pPr>
            <a:r>
              <a:rPr lang="en-US" sz="1400" dirty="0"/>
              <a:t>De </a:t>
            </a:r>
            <a:r>
              <a:rPr lang="en-US" sz="1400" dirty="0" err="1"/>
              <a:t>vele</a:t>
            </a:r>
            <a:r>
              <a:rPr lang="en-US" sz="1400" dirty="0"/>
              <a:t> </a:t>
            </a:r>
            <a:r>
              <a:rPr lang="en-US" sz="1400" dirty="0" err="1"/>
              <a:t>lymfeknopen</a:t>
            </a:r>
            <a:r>
              <a:rPr lang="en-US" sz="1400" dirty="0"/>
              <a:t> in het </a:t>
            </a:r>
            <a:r>
              <a:rPr lang="en-US" sz="1400" dirty="0" err="1"/>
              <a:t>lymfevatenstelsel</a:t>
            </a:r>
            <a:r>
              <a:rPr lang="en-US" sz="1400" dirty="0"/>
              <a:t>;</a:t>
            </a:r>
          </a:p>
          <a:p>
            <a:pPr marL="342900" indent="-228600" algn="l">
              <a:lnSpc>
                <a:spcPct val="110000"/>
              </a:lnSpc>
              <a:buFont typeface="The Hand Extrablack" panose="03070A02030502020204" pitchFamily="66" charset="0"/>
              <a:buChar char="•"/>
            </a:pPr>
            <a:r>
              <a:rPr lang="en-US" sz="1400" dirty="0"/>
              <a:t>De milt;</a:t>
            </a:r>
          </a:p>
          <a:p>
            <a:pPr marL="342900" indent="-228600" algn="l">
              <a:lnSpc>
                <a:spcPct val="110000"/>
              </a:lnSpc>
              <a:buFont typeface="The Hand Extrablack" panose="03070A02030502020204" pitchFamily="66" charset="0"/>
              <a:buChar char="•"/>
            </a:pPr>
            <a:r>
              <a:rPr lang="en-US" sz="1400" dirty="0"/>
              <a:t>De thymus;</a:t>
            </a:r>
          </a:p>
          <a:p>
            <a:pPr marL="342900" indent="-228600" algn="l">
              <a:lnSpc>
                <a:spcPct val="110000"/>
              </a:lnSpc>
              <a:buFont typeface="The Hand Extrablack" panose="03070A02030502020204" pitchFamily="66" charset="0"/>
              <a:buChar char="•"/>
            </a:pPr>
            <a:r>
              <a:rPr lang="en-US" sz="1400" dirty="0" err="1"/>
              <a:t>Verspreid</a:t>
            </a:r>
            <a:r>
              <a:rPr lang="en-US" sz="1400" dirty="0"/>
              <a:t> </a:t>
            </a:r>
            <a:r>
              <a:rPr lang="en-US" sz="1400" dirty="0" err="1"/>
              <a:t>lymfatisch</a:t>
            </a:r>
            <a:r>
              <a:rPr lang="en-US" sz="1400" dirty="0"/>
              <a:t> </a:t>
            </a:r>
            <a:r>
              <a:rPr lang="en-US" sz="1400" dirty="0" err="1"/>
              <a:t>weefsel</a:t>
            </a:r>
            <a:r>
              <a:rPr lang="en-US" sz="1400" dirty="0"/>
              <a:t>, </a:t>
            </a:r>
            <a:r>
              <a:rPr lang="en-US" sz="1400" dirty="0" err="1"/>
              <a:t>zoals</a:t>
            </a:r>
            <a:r>
              <a:rPr lang="en-US" sz="1400" dirty="0"/>
              <a:t> de </a:t>
            </a:r>
            <a:r>
              <a:rPr lang="en-US" sz="1400" dirty="0" err="1"/>
              <a:t>amandelen</a:t>
            </a:r>
            <a:r>
              <a:rPr lang="en-US" sz="1400" dirty="0"/>
              <a:t>.</a:t>
            </a:r>
          </a:p>
        </p:txBody>
      </p:sp>
      <p:pic>
        <p:nvPicPr>
          <p:cNvPr id="5" name="Afbeelding 4" descr="Afbeelding met persoon, vasthouden, roze, donut&#10;&#10;Automatisch gegenereerde beschrijving">
            <a:extLst>
              <a:ext uri="{FF2B5EF4-FFF2-40B4-BE49-F238E27FC236}">
                <a16:creationId xmlns:a16="http://schemas.microsoft.com/office/drawing/2014/main" id="{A062248D-10A4-48C7-9862-FAE37CD3E2D3}"/>
              </a:ext>
            </a:extLst>
          </p:cNvPr>
          <p:cNvPicPr>
            <a:picLocks noChangeAspect="1"/>
          </p:cNvPicPr>
          <p:nvPr/>
        </p:nvPicPr>
        <p:blipFill rotWithShape="1">
          <a:blip r:embed="rId2"/>
          <a:srcRect l="15653" r="28539" b="-1"/>
          <a:stretch/>
        </p:blipFill>
        <p:spPr>
          <a:xfrm>
            <a:off x="6328777" y="85124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1357520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1F2A9-5D9D-42E4-82DB-BADCB55DD89D}"/>
              </a:ext>
            </a:extLst>
          </p:cNvPr>
          <p:cNvSpPr>
            <a:spLocks noGrp="1"/>
          </p:cNvSpPr>
          <p:nvPr>
            <p:ph type="ctrTitle"/>
          </p:nvPr>
        </p:nvSpPr>
        <p:spPr>
          <a:xfrm>
            <a:off x="529558" y="468138"/>
            <a:ext cx="5015505" cy="1477328"/>
          </a:xfrm>
        </p:spPr>
        <p:txBody>
          <a:bodyPr vert="horz" wrap="square" lIns="0" tIns="0" rIns="0" bIns="0" rtlCol="0" anchor="t" anchorCtr="0">
            <a:normAutofit/>
          </a:bodyPr>
          <a:lstStyle/>
          <a:p>
            <a:pPr algn="l">
              <a:lnSpc>
                <a:spcPct val="100000"/>
              </a:lnSpc>
            </a:pPr>
            <a:r>
              <a:rPr lang="en-US" sz="4000" cap="none" dirty="0"/>
              <a:t>3. WAT IS EEN LYMFATISCH WEEFSEL?</a:t>
            </a:r>
            <a:br>
              <a:rPr lang="en-US" sz="4000" cap="none" dirty="0"/>
            </a:br>
            <a:r>
              <a:rPr lang="en-US" sz="4000" cap="none" dirty="0"/>
              <a:t>4. WAT IS EEN LYMFOCYT?</a:t>
            </a:r>
          </a:p>
        </p:txBody>
      </p:sp>
      <p:sp>
        <p:nvSpPr>
          <p:cNvPr id="3" name="Ondertitel 2">
            <a:extLst>
              <a:ext uri="{FF2B5EF4-FFF2-40B4-BE49-F238E27FC236}">
                <a16:creationId xmlns:a16="http://schemas.microsoft.com/office/drawing/2014/main" id="{B6A23387-C0D4-47A9-B559-D2DF9D66FB3A}"/>
              </a:ext>
            </a:extLst>
          </p:cNvPr>
          <p:cNvSpPr>
            <a:spLocks noGrp="1"/>
          </p:cNvSpPr>
          <p:nvPr>
            <p:ph type="subTitle" idx="1"/>
          </p:nvPr>
        </p:nvSpPr>
        <p:spPr>
          <a:xfrm>
            <a:off x="6567059" y="967790"/>
            <a:ext cx="4991962" cy="5135375"/>
          </a:xfrm>
        </p:spPr>
        <p:txBody>
          <a:bodyPr vert="horz" lIns="0" tIns="0" rIns="0" bIns="0" rtlCol="0">
            <a:normAutofit/>
          </a:bodyPr>
          <a:lstStyle/>
          <a:p>
            <a:pPr indent="-228600" algn="l">
              <a:buFont typeface="The Hand Extrablack" panose="03070A02030502020204" pitchFamily="66" charset="0"/>
              <a:buChar char="•"/>
            </a:pPr>
            <a:r>
              <a:rPr lang="en-US" sz="1900" dirty="0" err="1"/>
              <a:t>Lymfatische</a:t>
            </a:r>
            <a:r>
              <a:rPr lang="en-US" sz="1900" dirty="0"/>
              <a:t> </a:t>
            </a:r>
            <a:r>
              <a:rPr lang="en-US" sz="1900" dirty="0" err="1"/>
              <a:t>organen</a:t>
            </a:r>
            <a:r>
              <a:rPr lang="en-US" sz="1900" dirty="0"/>
              <a:t> </a:t>
            </a:r>
            <a:r>
              <a:rPr lang="en-US" sz="1900" dirty="0" err="1"/>
              <a:t>zijn</a:t>
            </a:r>
            <a:r>
              <a:rPr lang="en-US" sz="1900" dirty="0"/>
              <a:t> </a:t>
            </a:r>
            <a:r>
              <a:rPr lang="en-US" sz="1900" dirty="0" err="1"/>
              <a:t>opgebouwd</a:t>
            </a:r>
            <a:r>
              <a:rPr lang="en-US" sz="1900" dirty="0"/>
              <a:t> </a:t>
            </a:r>
            <a:r>
              <a:rPr lang="en-US" sz="1900" dirty="0" err="1"/>
              <a:t>uit</a:t>
            </a:r>
            <a:r>
              <a:rPr lang="en-US" sz="1900" dirty="0"/>
              <a:t> </a:t>
            </a:r>
            <a:r>
              <a:rPr lang="en-US" sz="1900" dirty="0" err="1"/>
              <a:t>lymfatisch</a:t>
            </a:r>
            <a:r>
              <a:rPr lang="en-US" sz="1900" dirty="0"/>
              <a:t> </a:t>
            </a:r>
            <a:r>
              <a:rPr lang="en-US" sz="1900" dirty="0" err="1"/>
              <a:t>weefsel</a:t>
            </a:r>
            <a:r>
              <a:rPr lang="en-US" sz="1900" dirty="0"/>
              <a:t>.</a:t>
            </a:r>
          </a:p>
          <a:p>
            <a:pPr indent="-228600" algn="l">
              <a:buFont typeface="The Hand Extrablack" panose="03070A02030502020204" pitchFamily="66" charset="0"/>
              <a:buChar char="•"/>
            </a:pPr>
            <a:r>
              <a:rPr lang="en-US" sz="1900" dirty="0" err="1"/>
              <a:t>Dit</a:t>
            </a:r>
            <a:r>
              <a:rPr lang="en-US" sz="1900" dirty="0"/>
              <a:t> is </a:t>
            </a:r>
            <a:r>
              <a:rPr lang="en-US" sz="1900" dirty="0" err="1"/>
              <a:t>weefsel</a:t>
            </a:r>
            <a:r>
              <a:rPr lang="en-US" sz="1900" dirty="0"/>
              <a:t> met </a:t>
            </a:r>
            <a:r>
              <a:rPr lang="en-US" sz="1900" dirty="0" err="1"/>
              <a:t>cellen</a:t>
            </a:r>
            <a:r>
              <a:rPr lang="en-US" sz="1900" dirty="0"/>
              <a:t> die </a:t>
            </a:r>
            <a:r>
              <a:rPr lang="en-US" sz="1900" dirty="0" err="1"/>
              <a:t>helpen</a:t>
            </a:r>
            <a:r>
              <a:rPr lang="en-US" sz="1900" dirty="0"/>
              <a:t> om het </a:t>
            </a:r>
            <a:r>
              <a:rPr lang="en-US" sz="1900" dirty="0" err="1"/>
              <a:t>afweersysteem</a:t>
            </a:r>
            <a:r>
              <a:rPr lang="en-US" sz="1900" dirty="0"/>
              <a:t> van het </a:t>
            </a:r>
            <a:r>
              <a:rPr lang="en-US" sz="1900" dirty="0" err="1"/>
              <a:t>lichaam</a:t>
            </a:r>
            <a:r>
              <a:rPr lang="en-US" sz="1900" dirty="0"/>
              <a:t> in stand </a:t>
            </a:r>
            <a:r>
              <a:rPr lang="en-US" sz="1900" dirty="0" err="1"/>
              <a:t>te</a:t>
            </a:r>
            <a:r>
              <a:rPr lang="en-US" sz="1900" dirty="0"/>
              <a:t> </a:t>
            </a:r>
            <a:r>
              <a:rPr lang="en-US" sz="1900" dirty="0" err="1"/>
              <a:t>houden</a:t>
            </a:r>
            <a:r>
              <a:rPr lang="en-US" sz="1900" dirty="0"/>
              <a:t>. </a:t>
            </a:r>
          </a:p>
          <a:p>
            <a:pPr indent="-228600" algn="l">
              <a:buFont typeface="The Hand Extrablack" panose="03070A02030502020204" pitchFamily="66" charset="0"/>
              <a:buChar char="•"/>
            </a:pPr>
            <a:r>
              <a:rPr lang="en-US" sz="1900" dirty="0" err="1"/>
              <a:t>Hier</a:t>
            </a:r>
            <a:r>
              <a:rPr lang="en-US" sz="1900" dirty="0"/>
              <a:t> </a:t>
            </a:r>
            <a:r>
              <a:rPr lang="en-US" sz="1900" dirty="0" err="1"/>
              <a:t>zitten</a:t>
            </a:r>
            <a:r>
              <a:rPr lang="en-US" sz="1900" dirty="0"/>
              <a:t> </a:t>
            </a:r>
            <a:r>
              <a:rPr lang="en-US" sz="1900" b="1" dirty="0" err="1"/>
              <a:t>lymfocyten</a:t>
            </a:r>
            <a:r>
              <a:rPr lang="en-US" sz="1900" dirty="0"/>
              <a:t> (</a:t>
            </a:r>
            <a:r>
              <a:rPr lang="en-US" sz="1900" dirty="0" err="1"/>
              <a:t>afweercel</a:t>
            </a:r>
            <a:r>
              <a:rPr lang="en-US" sz="1900" dirty="0"/>
              <a:t>/</a:t>
            </a:r>
            <a:r>
              <a:rPr lang="en-US" sz="1900" dirty="0" err="1"/>
              <a:t>witte</a:t>
            </a:r>
            <a:r>
              <a:rPr lang="en-US" sz="1900" dirty="0"/>
              <a:t> </a:t>
            </a:r>
            <a:r>
              <a:rPr lang="en-US" sz="1900" dirty="0" err="1"/>
              <a:t>bloedcel</a:t>
            </a:r>
            <a:r>
              <a:rPr lang="en-US" sz="1900" dirty="0"/>
              <a:t>) in. </a:t>
            </a:r>
            <a:r>
              <a:rPr lang="en-US" sz="1900" dirty="0" err="1"/>
              <a:t>Alle</a:t>
            </a:r>
            <a:r>
              <a:rPr lang="en-US" sz="1900" dirty="0"/>
              <a:t> </a:t>
            </a:r>
            <a:r>
              <a:rPr lang="en-US" sz="1900" dirty="0" err="1"/>
              <a:t>lymfeweefsels</a:t>
            </a:r>
            <a:r>
              <a:rPr lang="en-US" sz="1900" dirty="0"/>
              <a:t> </a:t>
            </a:r>
            <a:r>
              <a:rPr lang="en-US" sz="1900" dirty="0" err="1"/>
              <a:t>zijn</a:t>
            </a:r>
            <a:r>
              <a:rPr lang="en-US" sz="1900" dirty="0"/>
              <a:t> met </a:t>
            </a:r>
            <a:r>
              <a:rPr lang="en-US" sz="1900" dirty="0" err="1"/>
              <a:t>elkaar</a:t>
            </a:r>
            <a:r>
              <a:rPr lang="en-US" sz="1900" dirty="0"/>
              <a:t> </a:t>
            </a:r>
            <a:r>
              <a:rPr lang="en-US" sz="1900" dirty="0" err="1"/>
              <a:t>verbonden</a:t>
            </a:r>
            <a:r>
              <a:rPr lang="en-US" sz="1900" dirty="0"/>
              <a:t> door </a:t>
            </a:r>
            <a:r>
              <a:rPr lang="en-US" sz="1900" dirty="0" err="1"/>
              <a:t>een</a:t>
            </a:r>
            <a:r>
              <a:rPr lang="en-US" sz="1900" dirty="0"/>
              <a:t> </a:t>
            </a:r>
            <a:r>
              <a:rPr lang="en-US" sz="1900" dirty="0" err="1"/>
              <a:t>netwerk</a:t>
            </a:r>
            <a:r>
              <a:rPr lang="en-US" sz="1900" dirty="0"/>
              <a:t> van </a:t>
            </a:r>
            <a:r>
              <a:rPr lang="en-US" sz="1900" dirty="0" err="1"/>
              <a:t>lymfevaten</a:t>
            </a:r>
            <a:r>
              <a:rPr lang="en-US" sz="1900" dirty="0"/>
              <a:t>. </a:t>
            </a:r>
          </a:p>
          <a:p>
            <a:pPr indent="-228600" algn="l">
              <a:buFont typeface="The Hand Extrablack" panose="03070A02030502020204" pitchFamily="66" charset="0"/>
              <a:buChar char="•"/>
            </a:pPr>
            <a:r>
              <a:rPr lang="en-US" sz="1900" b="1" dirty="0" err="1"/>
              <a:t>Lymfocyten</a:t>
            </a:r>
            <a:r>
              <a:rPr lang="en-US" sz="1900" dirty="0"/>
              <a:t> </a:t>
            </a:r>
            <a:r>
              <a:rPr lang="en-US" sz="1900" dirty="0" err="1"/>
              <a:t>zorgen</a:t>
            </a:r>
            <a:r>
              <a:rPr lang="en-US" sz="1900" dirty="0"/>
              <a:t> </a:t>
            </a:r>
            <a:r>
              <a:rPr lang="en-US" sz="1900" dirty="0" err="1"/>
              <a:t>voor</a:t>
            </a:r>
            <a:r>
              <a:rPr lang="en-US" sz="1900" dirty="0"/>
              <a:t> je </a:t>
            </a:r>
            <a:r>
              <a:rPr lang="en-US" sz="1900" dirty="0" err="1"/>
              <a:t>immuniteit</a:t>
            </a:r>
            <a:r>
              <a:rPr lang="en-US" sz="1900" dirty="0"/>
              <a:t>: ze </a:t>
            </a:r>
            <a:r>
              <a:rPr lang="en-US" sz="1900" dirty="0" err="1"/>
              <a:t>zijn</a:t>
            </a:r>
            <a:r>
              <a:rPr lang="en-US" sz="1900" dirty="0"/>
              <a:t> </a:t>
            </a:r>
            <a:r>
              <a:rPr lang="en-US" sz="1900" dirty="0" err="1"/>
              <a:t>gericht</a:t>
            </a:r>
            <a:r>
              <a:rPr lang="en-US" sz="1900" dirty="0"/>
              <a:t> </a:t>
            </a:r>
            <a:r>
              <a:rPr lang="en-US" sz="1900" dirty="0" err="1"/>
              <a:t>tegen</a:t>
            </a:r>
            <a:r>
              <a:rPr lang="en-US" sz="1900" dirty="0"/>
              <a:t> </a:t>
            </a:r>
            <a:r>
              <a:rPr lang="en-US" sz="1900" dirty="0" err="1"/>
              <a:t>bepaalde</a:t>
            </a:r>
            <a:r>
              <a:rPr lang="en-US" sz="1900" dirty="0"/>
              <a:t> </a:t>
            </a:r>
            <a:r>
              <a:rPr lang="en-US" sz="1900" dirty="0" err="1"/>
              <a:t>bacteriën</a:t>
            </a:r>
            <a:r>
              <a:rPr lang="en-US" sz="1900" dirty="0"/>
              <a:t> </a:t>
            </a:r>
            <a:r>
              <a:rPr lang="en-US" sz="1900" dirty="0" err="1"/>
              <a:t>en</a:t>
            </a:r>
            <a:r>
              <a:rPr lang="en-US" sz="1900" dirty="0"/>
              <a:t> </a:t>
            </a:r>
            <a:r>
              <a:rPr lang="en-US" sz="1900" dirty="0" err="1"/>
              <a:t>virussen</a:t>
            </a:r>
            <a:r>
              <a:rPr lang="en-US" sz="1900" dirty="0"/>
              <a:t> </a:t>
            </a:r>
            <a:r>
              <a:rPr lang="en-US" sz="1900" dirty="0" err="1"/>
              <a:t>en</a:t>
            </a:r>
            <a:r>
              <a:rPr lang="en-US" sz="1900" dirty="0"/>
              <a:t> </a:t>
            </a:r>
            <a:r>
              <a:rPr lang="en-US" sz="1900" dirty="0" err="1"/>
              <a:t>vormen</a:t>
            </a:r>
            <a:r>
              <a:rPr lang="en-US" sz="1900" dirty="0"/>
              <a:t> </a:t>
            </a:r>
            <a:r>
              <a:rPr lang="en-US" sz="1900" b="1" dirty="0" err="1"/>
              <a:t>antistoffen</a:t>
            </a:r>
            <a:r>
              <a:rPr lang="en-US" sz="1900" dirty="0"/>
              <a:t> </a:t>
            </a:r>
            <a:r>
              <a:rPr lang="en-US" sz="1900" dirty="0" err="1"/>
              <a:t>wanneer</a:t>
            </a:r>
            <a:r>
              <a:rPr lang="en-US" sz="1900" dirty="0"/>
              <a:t> </a:t>
            </a:r>
            <a:r>
              <a:rPr lang="en-US" sz="1900" dirty="0" err="1"/>
              <a:t>er</a:t>
            </a:r>
            <a:r>
              <a:rPr lang="en-US" sz="1900" dirty="0"/>
              <a:t> </a:t>
            </a:r>
            <a:r>
              <a:rPr lang="en-US" sz="1900" b="1" dirty="0" err="1"/>
              <a:t>antigenen</a:t>
            </a:r>
            <a:r>
              <a:rPr lang="en-US" sz="1900" dirty="0"/>
              <a:t> het </a:t>
            </a:r>
            <a:r>
              <a:rPr lang="en-US" sz="1900" dirty="0" err="1"/>
              <a:t>lichaam</a:t>
            </a:r>
            <a:r>
              <a:rPr lang="en-US" sz="1900" dirty="0"/>
              <a:t> </a:t>
            </a:r>
            <a:r>
              <a:rPr lang="en-US" sz="1900" dirty="0" err="1"/>
              <a:t>binnendringen</a:t>
            </a:r>
            <a:r>
              <a:rPr lang="en-US" sz="1900" dirty="0"/>
              <a:t>.</a:t>
            </a:r>
          </a:p>
        </p:txBody>
      </p:sp>
      <p:pic>
        <p:nvPicPr>
          <p:cNvPr id="1026" name="Picture 2">
            <a:extLst>
              <a:ext uri="{FF2B5EF4-FFF2-40B4-BE49-F238E27FC236}">
                <a16:creationId xmlns:a16="http://schemas.microsoft.com/office/drawing/2014/main" id="{44CA1672-A112-4309-9985-CC3B71730F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73" b="2"/>
          <a:stretch/>
        </p:blipFill>
        <p:spPr bwMode="auto">
          <a:xfrm>
            <a:off x="209604" y="1945467"/>
            <a:ext cx="5078861" cy="3180022"/>
          </a:xfrm>
          <a:custGeom>
            <a:avLst/>
            <a:gdLst/>
            <a:ahLst/>
            <a:cxnLst/>
            <a:rect l="l" t="t" r="r" b="b"/>
            <a:pathLst>
              <a:path w="5078861" h="3180022">
                <a:moveTo>
                  <a:pt x="3276428" y="2"/>
                </a:moveTo>
                <a:cubicBezTo>
                  <a:pt x="3304302" y="21"/>
                  <a:pt x="3329599" y="233"/>
                  <a:pt x="3351926" y="662"/>
                </a:cubicBezTo>
                <a:cubicBezTo>
                  <a:pt x="3709493" y="17196"/>
                  <a:pt x="4341946" y="169233"/>
                  <a:pt x="4641167" y="448987"/>
                </a:cubicBezTo>
                <a:cubicBezTo>
                  <a:pt x="4946649" y="631788"/>
                  <a:pt x="5056849" y="1024552"/>
                  <a:pt x="5077430" y="1613913"/>
                </a:cubicBezTo>
                <a:cubicBezTo>
                  <a:pt x="5091263" y="2010042"/>
                  <a:pt x="5005018" y="2303257"/>
                  <a:pt x="4809735" y="2513219"/>
                </a:cubicBezTo>
                <a:cubicBezTo>
                  <a:pt x="4627124" y="2809799"/>
                  <a:pt x="4047725" y="3071868"/>
                  <a:pt x="3654311" y="3133974"/>
                </a:cubicBezTo>
                <a:cubicBezTo>
                  <a:pt x="3260559" y="3186418"/>
                  <a:pt x="2883382" y="3160895"/>
                  <a:pt x="2594283" y="3170991"/>
                </a:cubicBezTo>
                <a:cubicBezTo>
                  <a:pt x="2199182" y="3184788"/>
                  <a:pt x="1533580" y="3188685"/>
                  <a:pt x="1300277" y="3138791"/>
                </a:cubicBezTo>
                <a:cubicBezTo>
                  <a:pt x="1096221" y="3097550"/>
                  <a:pt x="527513" y="2836879"/>
                  <a:pt x="328033" y="2650376"/>
                </a:cubicBezTo>
                <a:cubicBezTo>
                  <a:pt x="128553" y="2463873"/>
                  <a:pt x="18354" y="2071110"/>
                  <a:pt x="1147" y="1578365"/>
                </a:cubicBezTo>
                <a:cubicBezTo>
                  <a:pt x="-16060" y="1085620"/>
                  <a:pt x="163176" y="692423"/>
                  <a:pt x="348823" y="482798"/>
                </a:cubicBezTo>
                <a:cubicBezTo>
                  <a:pt x="640811" y="279132"/>
                  <a:pt x="1347172" y="60997"/>
                  <a:pt x="1607361" y="51911"/>
                </a:cubicBezTo>
                <a:cubicBezTo>
                  <a:pt x="1860322" y="43077"/>
                  <a:pt x="2858319" y="-276"/>
                  <a:pt x="3276428" y="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413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9B091-1D93-4D7A-9234-11130A2E161B}"/>
              </a:ext>
            </a:extLst>
          </p:cNvPr>
          <p:cNvSpPr>
            <a:spLocks noGrp="1"/>
          </p:cNvSpPr>
          <p:nvPr>
            <p:ph type="ctrTitle"/>
          </p:nvPr>
        </p:nvSpPr>
        <p:spPr>
          <a:xfrm>
            <a:off x="692516" y="1143450"/>
            <a:ext cx="5015638" cy="635271"/>
          </a:xfrm>
        </p:spPr>
        <p:txBody>
          <a:bodyPr>
            <a:normAutofit fontScale="90000"/>
          </a:bodyPr>
          <a:lstStyle/>
          <a:p>
            <a:r>
              <a:rPr lang="nl-NL" dirty="0"/>
              <a:t>5. Wat is fagocytose?</a:t>
            </a:r>
          </a:p>
        </p:txBody>
      </p:sp>
      <p:sp>
        <p:nvSpPr>
          <p:cNvPr id="3" name="Ondertitel 2">
            <a:extLst>
              <a:ext uri="{FF2B5EF4-FFF2-40B4-BE49-F238E27FC236}">
                <a16:creationId xmlns:a16="http://schemas.microsoft.com/office/drawing/2014/main" id="{CA76B125-FEDF-4068-9FD3-17D8A02A7DA7}"/>
              </a:ext>
            </a:extLst>
          </p:cNvPr>
          <p:cNvSpPr>
            <a:spLocks noGrp="1"/>
          </p:cNvSpPr>
          <p:nvPr>
            <p:ph type="subTitle" idx="1"/>
          </p:nvPr>
        </p:nvSpPr>
        <p:spPr>
          <a:xfrm>
            <a:off x="775694" y="2096356"/>
            <a:ext cx="5015638" cy="3618193"/>
          </a:xfrm>
        </p:spPr>
        <p:txBody>
          <a:bodyPr>
            <a:normAutofit fontScale="92500"/>
          </a:bodyPr>
          <a:lstStyle/>
          <a:p>
            <a:pPr algn="l">
              <a:lnSpc>
                <a:spcPct val="110000"/>
              </a:lnSpc>
            </a:pPr>
            <a:r>
              <a:rPr lang="nl-NL" sz="2000" dirty="0">
                <a:solidFill>
                  <a:schemeClr val="tx2">
                    <a:lumMod val="90000"/>
                  </a:schemeClr>
                </a:solidFill>
              </a:rPr>
              <a:t>Fagocytose is het proces waarbij een </a:t>
            </a:r>
            <a:r>
              <a:rPr lang="nl-NL" sz="2000" dirty="0" err="1">
                <a:solidFill>
                  <a:schemeClr val="tx2">
                    <a:lumMod val="90000"/>
                  </a:schemeClr>
                </a:solidFill>
              </a:rPr>
              <a:t>leucocyt</a:t>
            </a:r>
            <a:r>
              <a:rPr lang="nl-NL" sz="2000" dirty="0">
                <a:solidFill>
                  <a:schemeClr val="tx2">
                    <a:lumMod val="90000"/>
                  </a:schemeClr>
                </a:solidFill>
              </a:rPr>
              <a:t> (witte bloedcel) een m.o. of virus insluit en verteerd.</a:t>
            </a:r>
          </a:p>
          <a:p>
            <a:pPr algn="l">
              <a:lnSpc>
                <a:spcPct val="110000"/>
              </a:lnSpc>
            </a:pPr>
            <a:endParaRPr lang="nl-NL" sz="2000" dirty="0">
              <a:solidFill>
                <a:schemeClr val="tx2">
                  <a:lumMod val="90000"/>
                </a:schemeClr>
              </a:solidFill>
            </a:endParaRPr>
          </a:p>
          <a:p>
            <a:pPr algn="l">
              <a:lnSpc>
                <a:spcPct val="110000"/>
              </a:lnSpc>
            </a:pPr>
            <a:r>
              <a:rPr lang="nl-NL" sz="2000" dirty="0">
                <a:solidFill>
                  <a:schemeClr val="tx2">
                    <a:lumMod val="90000"/>
                  </a:schemeClr>
                </a:solidFill>
              </a:rPr>
              <a:t>Voorbeelden van </a:t>
            </a:r>
            <a:r>
              <a:rPr lang="nl-NL" sz="2000" dirty="0" err="1">
                <a:solidFill>
                  <a:schemeClr val="tx2">
                    <a:lumMod val="90000"/>
                  </a:schemeClr>
                </a:solidFill>
              </a:rPr>
              <a:t>leucocyten</a:t>
            </a:r>
            <a:r>
              <a:rPr lang="nl-NL" sz="2000" dirty="0">
                <a:solidFill>
                  <a:schemeClr val="tx2">
                    <a:lumMod val="90000"/>
                  </a:schemeClr>
                </a:solidFill>
              </a:rPr>
              <a:t> die hierbij betrokken zijn, zijn granulocyten en macrofagen (soorten witte bloedcellen).</a:t>
            </a:r>
          </a:p>
          <a:p>
            <a:pPr algn="l">
              <a:lnSpc>
                <a:spcPct val="110000"/>
              </a:lnSpc>
            </a:pPr>
            <a:r>
              <a:rPr lang="nl-NL" sz="2000" dirty="0">
                <a:solidFill>
                  <a:schemeClr val="tx2">
                    <a:lumMod val="90000"/>
                  </a:schemeClr>
                </a:solidFill>
              </a:rPr>
              <a:t>De </a:t>
            </a:r>
            <a:r>
              <a:rPr lang="nl-NL" sz="2000" dirty="0" err="1">
                <a:solidFill>
                  <a:schemeClr val="tx2">
                    <a:lumMod val="90000"/>
                  </a:schemeClr>
                </a:solidFill>
              </a:rPr>
              <a:t>gefagocyteerde</a:t>
            </a:r>
            <a:r>
              <a:rPr lang="nl-NL" sz="2000" dirty="0">
                <a:solidFill>
                  <a:schemeClr val="tx2">
                    <a:lumMod val="90000"/>
                  </a:schemeClr>
                </a:solidFill>
              </a:rPr>
              <a:t> stoffen worden naar de lymfeklieren gebracht. De lymfocyten worden actief en gaan antistoffen maken.</a:t>
            </a:r>
          </a:p>
        </p:txBody>
      </p:sp>
      <p:pic>
        <p:nvPicPr>
          <p:cNvPr id="4" name="Picture 2">
            <a:extLst>
              <a:ext uri="{FF2B5EF4-FFF2-40B4-BE49-F238E27FC236}">
                <a16:creationId xmlns:a16="http://schemas.microsoft.com/office/drawing/2014/main" id="{AAD6F37E-5370-49C1-87C5-39206C66B82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76162" y="1935979"/>
            <a:ext cx="4284000" cy="2977380"/>
          </a:xfrm>
          <a:custGeom>
            <a:avLst/>
            <a:gdLst/>
            <a:ahLst/>
            <a:cxnLst/>
            <a:rect l="l" t="t" r="r" b="b"/>
            <a:pathLst>
              <a:path w="4284000" h="5409338">
                <a:moveTo>
                  <a:pt x="0" y="0"/>
                </a:moveTo>
                <a:lnTo>
                  <a:pt x="4284000" y="0"/>
                </a:lnTo>
                <a:lnTo>
                  <a:pt x="42840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700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D128206-5B44-431B-AC4F-F562307222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4" descr="Afbeelding met schermafbeelding&#10;&#10;Automatisch gegenereerde beschrijving">
            <a:extLst>
              <a:ext uri="{FF2B5EF4-FFF2-40B4-BE49-F238E27FC236}">
                <a16:creationId xmlns:a16="http://schemas.microsoft.com/office/drawing/2014/main" id="{DCED053F-DE9E-4A67-BB83-FA2A19266122}"/>
              </a:ext>
            </a:extLst>
          </p:cNvPr>
          <p:cNvPicPr>
            <a:picLocks noChangeAspect="1"/>
          </p:cNvPicPr>
          <p:nvPr/>
        </p:nvPicPr>
        <p:blipFill rotWithShape="1">
          <a:blip r:embed="rId2"/>
          <a:srcRect t="9096" b="18323"/>
          <a:stretch/>
        </p:blipFill>
        <p:spPr>
          <a:xfrm>
            <a:off x="20" y="10"/>
            <a:ext cx="12191980" cy="6857990"/>
          </a:xfrm>
          <a:custGeom>
            <a:avLst/>
            <a:gdLst/>
            <a:ahLst/>
            <a:cxnLst/>
            <a:rect l="l" t="t" r="r" b="b"/>
            <a:pathLst>
              <a:path w="12192000" h="6858000">
                <a:moveTo>
                  <a:pt x="0" y="0"/>
                </a:moveTo>
                <a:lnTo>
                  <a:pt x="12192000" y="0"/>
                </a:lnTo>
                <a:lnTo>
                  <a:pt x="12192000" y="6858000"/>
                </a:lnTo>
                <a:lnTo>
                  <a:pt x="0" y="6858000"/>
                </a:lnTo>
                <a:close/>
              </a:path>
            </a:pathLst>
          </a:custGeom>
        </p:spPr>
      </p:pic>
      <p:sp useBgFill="1">
        <p:nvSpPr>
          <p:cNvPr id="11" name="Freeform: Shape 10">
            <a:extLst>
              <a:ext uri="{FF2B5EF4-FFF2-40B4-BE49-F238E27FC236}">
                <a16:creationId xmlns:a16="http://schemas.microsoft.com/office/drawing/2014/main" id="{25EF408A-EA6D-4426-AA3C-8E5FBF562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67958" y="0"/>
            <a:ext cx="6824042" cy="6858000"/>
          </a:xfrm>
          <a:custGeom>
            <a:avLst/>
            <a:gdLst>
              <a:gd name="connsiteX0" fmla="*/ 1867233 w 6824042"/>
              <a:gd name="connsiteY0" fmla="*/ 0 h 6858000"/>
              <a:gd name="connsiteX1" fmla="*/ 5459257 w 6824042"/>
              <a:gd name="connsiteY1" fmla="*/ 0 h 6858000"/>
              <a:gd name="connsiteX2" fmla="*/ 5612482 w 6824042"/>
              <a:gd name="connsiteY2" fmla="*/ 69660 h 6858000"/>
              <a:gd name="connsiteX3" fmla="*/ 6505064 w 6824042"/>
              <a:gd name="connsiteY3" fmla="*/ 716540 h 6858000"/>
              <a:gd name="connsiteX4" fmla="*/ 6800287 w 6824042"/>
              <a:gd name="connsiteY4" fmla="*/ 1174346 h 6858000"/>
              <a:gd name="connsiteX5" fmla="*/ 6824042 w 6824042"/>
              <a:gd name="connsiteY5" fmla="*/ 1217021 h 6858000"/>
              <a:gd name="connsiteX6" fmla="*/ 6824042 w 6824042"/>
              <a:gd name="connsiteY6" fmla="*/ 5287937 h 6858000"/>
              <a:gd name="connsiteX7" fmla="*/ 6822818 w 6824042"/>
              <a:gd name="connsiteY7" fmla="*/ 5290151 h 6858000"/>
              <a:gd name="connsiteX8" fmla="*/ 6674663 w 6824042"/>
              <a:gd name="connsiteY8" fmla="*/ 5523208 h 6858000"/>
              <a:gd name="connsiteX9" fmla="*/ 5070316 w 6824042"/>
              <a:gd name="connsiteY9" fmla="*/ 6701530 h 6858000"/>
              <a:gd name="connsiteX10" fmla="*/ 4867077 w 6824042"/>
              <a:gd name="connsiteY10" fmla="*/ 6791320 h 6858000"/>
              <a:gd name="connsiteX11" fmla="*/ 4707141 w 6824042"/>
              <a:gd name="connsiteY11" fmla="*/ 6858000 h 6858000"/>
              <a:gd name="connsiteX12" fmla="*/ 2866633 w 6824042"/>
              <a:gd name="connsiteY12" fmla="*/ 6858000 h 6858000"/>
              <a:gd name="connsiteX13" fmla="*/ 2733070 w 6824042"/>
              <a:gd name="connsiteY13" fmla="*/ 6813004 h 6858000"/>
              <a:gd name="connsiteX14" fmla="*/ 838418 w 6824042"/>
              <a:gd name="connsiteY14" fmla="*/ 5737823 h 6858000"/>
              <a:gd name="connsiteX15" fmla="*/ 9288 w 6824042"/>
              <a:gd name="connsiteY15" fmla="*/ 3587942 h 6858000"/>
              <a:gd name="connsiteX16" fmla="*/ 423663 w 6824042"/>
              <a:gd name="connsiteY16" fmla="*/ 1514812 h 6858000"/>
              <a:gd name="connsiteX17" fmla="*/ 1219538 w 6824042"/>
              <a:gd name="connsiteY17" fmla="*/ 461634 h 6858000"/>
              <a:gd name="connsiteX18" fmla="*/ 1685459 w 6824042"/>
              <a:gd name="connsiteY18" fmla="*/ 1159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4042" h="6858000">
                <a:moveTo>
                  <a:pt x="1867233" y="0"/>
                </a:moveTo>
                <a:lnTo>
                  <a:pt x="5459257" y="0"/>
                </a:lnTo>
                <a:lnTo>
                  <a:pt x="5612482" y="69660"/>
                </a:lnTo>
                <a:cubicBezTo>
                  <a:pt x="5936881" y="232843"/>
                  <a:pt x="6236426" y="447902"/>
                  <a:pt x="6505064" y="716540"/>
                </a:cubicBezTo>
                <a:cubicBezTo>
                  <a:pt x="6543455" y="754931"/>
                  <a:pt x="6659817" y="928315"/>
                  <a:pt x="6800287" y="1174346"/>
                </a:cubicBezTo>
                <a:lnTo>
                  <a:pt x="6824042" y="1217021"/>
                </a:lnTo>
                <a:lnTo>
                  <a:pt x="6824042" y="5287937"/>
                </a:lnTo>
                <a:lnTo>
                  <a:pt x="6822818" y="5290151"/>
                </a:lnTo>
                <a:cubicBezTo>
                  <a:pt x="6774083" y="5372380"/>
                  <a:pt x="6724488" y="5450315"/>
                  <a:pt x="6674663" y="5523208"/>
                </a:cubicBezTo>
                <a:cubicBezTo>
                  <a:pt x="6566752" y="5692281"/>
                  <a:pt x="5623182" y="6455528"/>
                  <a:pt x="5070316" y="6701530"/>
                </a:cubicBezTo>
                <a:cubicBezTo>
                  <a:pt x="5001275" y="6732213"/>
                  <a:pt x="4933755" y="6762363"/>
                  <a:pt x="4867077" y="6791320"/>
                </a:cubicBezTo>
                <a:lnTo>
                  <a:pt x="4707141" y="6858000"/>
                </a:lnTo>
                <a:lnTo>
                  <a:pt x="2866633" y="6858000"/>
                </a:lnTo>
                <a:lnTo>
                  <a:pt x="2733070" y="6813004"/>
                </a:lnTo>
                <a:cubicBezTo>
                  <a:pt x="2037395" y="6569450"/>
                  <a:pt x="1196208" y="6164593"/>
                  <a:pt x="838418" y="5737823"/>
                </a:cubicBezTo>
                <a:cubicBezTo>
                  <a:pt x="362418" y="5169851"/>
                  <a:pt x="9618" y="4448098"/>
                  <a:pt x="9288" y="3587942"/>
                </a:cubicBezTo>
                <a:cubicBezTo>
                  <a:pt x="-36697" y="2651117"/>
                  <a:pt x="86021" y="2036995"/>
                  <a:pt x="423663" y="1514812"/>
                </a:cubicBezTo>
                <a:cubicBezTo>
                  <a:pt x="688952" y="1164107"/>
                  <a:pt x="879378" y="737469"/>
                  <a:pt x="1219538" y="461634"/>
                </a:cubicBezTo>
                <a:cubicBezTo>
                  <a:pt x="1347098" y="358197"/>
                  <a:pt x="1505776" y="236097"/>
                  <a:pt x="1685459" y="115904"/>
                </a:cubicBez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44D1CBEC-83AC-4A22-8620-C9F93390030A}"/>
              </a:ext>
            </a:extLst>
          </p:cNvPr>
          <p:cNvSpPr>
            <a:spLocks noGrp="1"/>
          </p:cNvSpPr>
          <p:nvPr>
            <p:ph type="ctrTitle"/>
          </p:nvPr>
        </p:nvSpPr>
        <p:spPr>
          <a:xfrm>
            <a:off x="6480000" y="1449388"/>
            <a:ext cx="5015638" cy="1219439"/>
          </a:xfrm>
        </p:spPr>
        <p:txBody>
          <a:bodyPr>
            <a:normAutofit fontScale="90000"/>
          </a:bodyPr>
          <a:lstStyle/>
          <a:p>
            <a:r>
              <a:rPr lang="nl-NL" dirty="0"/>
              <a:t>6. Wat is de eerste verdedigingslinie?</a:t>
            </a:r>
          </a:p>
        </p:txBody>
      </p:sp>
      <p:sp>
        <p:nvSpPr>
          <p:cNvPr id="3" name="Ondertitel 2">
            <a:extLst>
              <a:ext uri="{FF2B5EF4-FFF2-40B4-BE49-F238E27FC236}">
                <a16:creationId xmlns:a16="http://schemas.microsoft.com/office/drawing/2014/main" id="{34AAFDA7-AAE7-4D96-A1C5-0A5890F6057F}"/>
              </a:ext>
            </a:extLst>
          </p:cNvPr>
          <p:cNvSpPr>
            <a:spLocks noGrp="1"/>
          </p:cNvSpPr>
          <p:nvPr>
            <p:ph type="subTitle" idx="1"/>
          </p:nvPr>
        </p:nvSpPr>
        <p:spPr>
          <a:xfrm>
            <a:off x="6480000" y="2998895"/>
            <a:ext cx="5015638" cy="2944706"/>
          </a:xfrm>
        </p:spPr>
        <p:txBody>
          <a:bodyPr>
            <a:normAutofit/>
          </a:bodyPr>
          <a:lstStyle/>
          <a:p>
            <a:pPr algn="l"/>
            <a:r>
              <a:rPr lang="nl-NL" sz="1800" dirty="0"/>
              <a:t>De huid en de slijmvliezen. De hoornlaag (bovenste laag van de opperhuid) is moeilijk te doorbreken. </a:t>
            </a:r>
          </a:p>
          <a:p>
            <a:pPr algn="l"/>
            <a:r>
              <a:rPr lang="nl-NL" sz="1800" dirty="0" err="1"/>
              <a:t>Huidmicrobioom</a:t>
            </a:r>
            <a:r>
              <a:rPr lang="nl-NL" sz="1800" dirty="0"/>
              <a:t>: onschuldige micro-organismen.</a:t>
            </a:r>
          </a:p>
        </p:txBody>
      </p:sp>
    </p:spTree>
    <p:extLst>
      <p:ext uri="{BB962C8B-B14F-4D97-AF65-F5344CB8AC3E}">
        <p14:creationId xmlns:p14="http://schemas.microsoft.com/office/powerpoint/2010/main" val="416163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60066AE-516A-442D-AD0E-FB9A19E72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0D43C154-1D94-40CC-93ED-E075731B1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97CFF8C-6617-4E12-A0B0-CAC72439634A}"/>
              </a:ext>
            </a:extLst>
          </p:cNvPr>
          <p:cNvSpPr>
            <a:spLocks noGrp="1"/>
          </p:cNvSpPr>
          <p:nvPr>
            <p:ph type="ctrTitle"/>
          </p:nvPr>
        </p:nvSpPr>
        <p:spPr>
          <a:xfrm>
            <a:off x="6480000" y="524326"/>
            <a:ext cx="5015638" cy="1375500"/>
          </a:xfrm>
        </p:spPr>
        <p:txBody>
          <a:bodyPr>
            <a:normAutofit/>
          </a:bodyPr>
          <a:lstStyle/>
          <a:p>
            <a:r>
              <a:rPr lang="nl-NL" sz="3900" dirty="0"/>
              <a:t>7. Wat is vaak de veroorzaker van keelpijn?</a:t>
            </a:r>
          </a:p>
        </p:txBody>
      </p:sp>
      <p:sp>
        <p:nvSpPr>
          <p:cNvPr id="3" name="Ondertitel 2">
            <a:extLst>
              <a:ext uri="{FF2B5EF4-FFF2-40B4-BE49-F238E27FC236}">
                <a16:creationId xmlns:a16="http://schemas.microsoft.com/office/drawing/2014/main" id="{297D4381-9B0A-47F3-BA60-E3EDD27C19B7}"/>
              </a:ext>
            </a:extLst>
          </p:cNvPr>
          <p:cNvSpPr>
            <a:spLocks noGrp="1"/>
          </p:cNvSpPr>
          <p:nvPr>
            <p:ph type="subTitle" idx="1"/>
          </p:nvPr>
        </p:nvSpPr>
        <p:spPr>
          <a:xfrm>
            <a:off x="6493253" y="2115264"/>
            <a:ext cx="5015638" cy="617776"/>
          </a:xfrm>
        </p:spPr>
        <p:txBody>
          <a:bodyPr>
            <a:normAutofit/>
          </a:bodyPr>
          <a:lstStyle/>
          <a:p>
            <a:r>
              <a:rPr lang="nl-NL" sz="2000" dirty="0">
                <a:solidFill>
                  <a:schemeClr val="tx2">
                    <a:lumMod val="90000"/>
                  </a:schemeClr>
                </a:solidFill>
              </a:rPr>
              <a:t>Een virus.</a:t>
            </a:r>
          </a:p>
        </p:txBody>
      </p:sp>
      <p:sp useBgFill="1">
        <p:nvSpPr>
          <p:cNvPr id="75" name="Freeform: Shape 74">
            <a:extLst>
              <a:ext uri="{FF2B5EF4-FFF2-40B4-BE49-F238E27FC236}">
                <a16:creationId xmlns:a16="http://schemas.microsoft.com/office/drawing/2014/main" id="{D72FA90D-8CAF-4C39-88C1-00DD80AF9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542374" y="542375"/>
            <a:ext cx="6858000" cy="5773253"/>
          </a:xfrm>
          <a:custGeom>
            <a:avLst/>
            <a:gdLst>
              <a:gd name="connsiteX0" fmla="*/ 0 w 6858000"/>
              <a:gd name="connsiteY0" fmla="*/ 5773253 h 5773253"/>
              <a:gd name="connsiteX1" fmla="*/ 0 w 6858000"/>
              <a:gd name="connsiteY1" fmla="*/ 43571 h 5773253"/>
              <a:gd name="connsiteX2" fmla="*/ 266567 w 6858000"/>
              <a:gd name="connsiteY2" fmla="*/ 43992 h 5773253"/>
              <a:gd name="connsiteX3" fmla="*/ 2395558 w 6858000"/>
              <a:gd name="connsiteY3" fmla="*/ 21121 h 5773253"/>
              <a:gd name="connsiteX4" fmla="*/ 6845953 w 6858000"/>
              <a:gd name="connsiteY4" fmla="*/ 52794 h 5773253"/>
              <a:gd name="connsiteX5" fmla="*/ 6858000 w 6858000"/>
              <a:gd name="connsiteY5" fmla="*/ 53070 h 5773253"/>
              <a:gd name="connsiteX6" fmla="*/ 6858000 w 6858000"/>
              <a:gd name="connsiteY6" fmla="*/ 5773253 h 57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5773253">
                <a:moveTo>
                  <a:pt x="0" y="5773253"/>
                </a:moveTo>
                <a:lnTo>
                  <a:pt x="0" y="43571"/>
                </a:lnTo>
                <a:lnTo>
                  <a:pt x="266567" y="43992"/>
                </a:lnTo>
                <a:cubicBezTo>
                  <a:pt x="1182954" y="44986"/>
                  <a:pt x="2015133" y="42335"/>
                  <a:pt x="2395558" y="21121"/>
                </a:cubicBezTo>
                <a:cubicBezTo>
                  <a:pt x="3029599" y="-26022"/>
                  <a:pt x="5182696" y="15228"/>
                  <a:pt x="6845953" y="52794"/>
                </a:cubicBezTo>
                <a:lnTo>
                  <a:pt x="6858000" y="53070"/>
                </a:lnTo>
                <a:lnTo>
                  <a:pt x="6858000" y="5773253"/>
                </a:lnTo>
                <a:close/>
              </a:path>
            </a:pathLst>
          </a:cu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solidFill>
            </a:endParaRPr>
          </a:p>
        </p:txBody>
      </p:sp>
      <p:pic>
        <p:nvPicPr>
          <p:cNvPr id="2050" name="Picture 2" descr="Ziekteverwekkers">
            <a:extLst>
              <a:ext uri="{FF2B5EF4-FFF2-40B4-BE49-F238E27FC236}">
                <a16:creationId xmlns:a16="http://schemas.microsoft.com/office/drawing/2014/main" id="{3106B061-2709-448B-BFA4-62B51B8727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20000" y="1999265"/>
            <a:ext cx="4284000" cy="2850807"/>
          </a:xfrm>
          <a:custGeom>
            <a:avLst/>
            <a:gdLst/>
            <a:ahLst/>
            <a:cxnLst/>
            <a:rect l="l" t="t" r="r" b="b"/>
            <a:pathLst>
              <a:path w="5014800" h="5409338">
                <a:moveTo>
                  <a:pt x="0" y="0"/>
                </a:moveTo>
                <a:lnTo>
                  <a:pt x="5014800" y="0"/>
                </a:lnTo>
                <a:lnTo>
                  <a:pt x="5014800" y="5409338"/>
                </a:lnTo>
                <a:lnTo>
                  <a:pt x="0" y="5409338"/>
                </a:lnTo>
                <a:close/>
              </a:path>
            </a:pathLst>
          </a:cu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54F59269-98D3-47EE-9248-AA8B179E21D4}"/>
              </a:ext>
            </a:extLst>
          </p:cNvPr>
          <p:cNvSpPr txBox="1">
            <a:spLocks/>
          </p:cNvSpPr>
          <p:nvPr/>
        </p:nvSpPr>
        <p:spPr>
          <a:xfrm>
            <a:off x="5421694" y="2997347"/>
            <a:ext cx="7121865" cy="463783"/>
          </a:xfrm>
          <a:prstGeom prst="rect">
            <a:avLst/>
          </a:prstGeom>
        </p:spPr>
        <p:txBody>
          <a:bodyPr vert="horz" wrap="square" lIns="0" tIns="0" rIns="0" bIns="0" rtlCol="0" anchor="b" anchorCtr="0">
            <a:normAutofit fontScale="70000" lnSpcReduction="20000"/>
          </a:bodyPr>
          <a:lstStyle>
            <a:lvl1pPr algn="ctr" defTabSz="914400" rtl="0" eaLnBrk="1" latinLnBrk="0" hangingPunct="1">
              <a:lnSpc>
                <a:spcPct val="88000"/>
              </a:lnSpc>
              <a:spcBef>
                <a:spcPct val="0"/>
              </a:spcBef>
              <a:buNone/>
              <a:defRPr sz="5600" kern="1200" cap="all" spc="-100" baseline="0">
                <a:solidFill>
                  <a:schemeClr val="tx1"/>
                </a:solidFill>
                <a:latin typeface="+mj-lt"/>
                <a:ea typeface="+mj-ea"/>
                <a:cs typeface="+mj-cs"/>
              </a:defRPr>
            </a:lvl1pPr>
          </a:lstStyle>
          <a:p>
            <a:pPr>
              <a:spcAft>
                <a:spcPts val="600"/>
              </a:spcAft>
            </a:pPr>
            <a:r>
              <a:rPr lang="nl-NL" dirty="0"/>
              <a:t>8. Noem 4 ziekteverwekkers (m.0.)</a:t>
            </a:r>
          </a:p>
        </p:txBody>
      </p:sp>
      <p:sp>
        <p:nvSpPr>
          <p:cNvPr id="5" name="Ondertitel 2">
            <a:extLst>
              <a:ext uri="{FF2B5EF4-FFF2-40B4-BE49-F238E27FC236}">
                <a16:creationId xmlns:a16="http://schemas.microsoft.com/office/drawing/2014/main" id="{AE4CDB58-28D3-472B-AF3E-46867BC25429}"/>
              </a:ext>
            </a:extLst>
          </p:cNvPr>
          <p:cNvSpPr txBox="1">
            <a:spLocks/>
          </p:cNvSpPr>
          <p:nvPr/>
        </p:nvSpPr>
        <p:spPr>
          <a:xfrm>
            <a:off x="6669087" y="3783934"/>
            <a:ext cx="4332288" cy="1664365"/>
          </a:xfrm>
          <a:prstGeom prst="rect">
            <a:avLst/>
          </a:prstGeom>
        </p:spPr>
        <p:txBody>
          <a:bodyPr vert="horz" lIns="0" tIns="0" rIns="0" bIns="0" rtlCol="0">
            <a:normAutofit fontScale="85000" lnSpcReduction="20000"/>
          </a:bodyPr>
          <a:lstStyle>
            <a:lvl1pPr marL="0" indent="0" algn="ctr" defTabSz="914400" rtl="0" eaLnBrk="1" latinLnBrk="0" hangingPunct="1">
              <a:lnSpc>
                <a:spcPct val="120000"/>
              </a:lnSpc>
              <a:spcBef>
                <a:spcPts val="1000"/>
              </a:spcBef>
              <a:buClr>
                <a:schemeClr val="accent4"/>
              </a:buClr>
              <a:buFont typeface="The Hand Extrablack" panose="03070A02030502020204" pitchFamily="66" charset="0"/>
              <a:buNone/>
              <a:defRPr sz="2800" kern="1200" spc="20" baseline="0">
                <a:solidFill>
                  <a:schemeClr val="tx1">
                    <a:alpha val="58000"/>
                  </a:schemeClr>
                </a:solidFill>
                <a:latin typeface="+mn-lt"/>
                <a:ea typeface="+mn-ea"/>
                <a:cs typeface="+mn-cs"/>
              </a:defRPr>
            </a:lvl1pPr>
            <a:lvl2pPr marL="457200" indent="0" algn="ctr" defTabSz="914400" rtl="0" eaLnBrk="1" latinLnBrk="0" hangingPunct="1">
              <a:lnSpc>
                <a:spcPct val="120000"/>
              </a:lnSpc>
              <a:spcBef>
                <a:spcPts val="500"/>
              </a:spcBef>
              <a:buClr>
                <a:schemeClr val="accent4"/>
              </a:buClr>
              <a:buFont typeface="The Hand Extrablack" panose="03070A02030502020204" pitchFamily="66" charset="0"/>
              <a:buNone/>
              <a:defRPr sz="2000" kern="1200" spc="20" baseline="0">
                <a:solidFill>
                  <a:schemeClr val="tx1">
                    <a:alpha val="58000"/>
                  </a:schemeClr>
                </a:solidFill>
                <a:latin typeface="+mn-lt"/>
                <a:ea typeface="+mn-ea"/>
                <a:cs typeface="+mn-cs"/>
              </a:defRPr>
            </a:lvl2pPr>
            <a:lvl3pPr marL="914400" indent="0" algn="ctr" defTabSz="914400" rtl="0" eaLnBrk="1" latinLnBrk="0" hangingPunct="1">
              <a:lnSpc>
                <a:spcPct val="120000"/>
              </a:lnSpc>
              <a:spcBef>
                <a:spcPts val="500"/>
              </a:spcBef>
              <a:buClr>
                <a:schemeClr val="accent4"/>
              </a:buClr>
              <a:buFont typeface="The Hand Extrablack" panose="03070A02030502020204" pitchFamily="66" charset="0"/>
              <a:buNone/>
              <a:defRPr sz="1800" kern="1200" spc="20" baseline="0">
                <a:solidFill>
                  <a:schemeClr val="tx1">
                    <a:alpha val="58000"/>
                  </a:schemeClr>
                </a:solidFill>
                <a:latin typeface="+mn-lt"/>
                <a:ea typeface="+mn-ea"/>
                <a:cs typeface="+mn-cs"/>
              </a:defRPr>
            </a:lvl3pPr>
            <a:lvl4pPr marL="13716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4pPr>
            <a:lvl5pPr marL="1828800" indent="0" algn="ctr" defTabSz="914400" rtl="0" eaLnBrk="1" latinLnBrk="0" hangingPunct="1">
              <a:lnSpc>
                <a:spcPct val="120000"/>
              </a:lnSpc>
              <a:spcBef>
                <a:spcPts val="500"/>
              </a:spcBef>
              <a:buClr>
                <a:schemeClr val="accent4"/>
              </a:buClr>
              <a:buFont typeface="The Hand Extrablack" panose="03070A02030502020204" pitchFamily="66" charset="0"/>
              <a:buNone/>
              <a:defRPr sz="1600" kern="1200" spc="20" baseline="0">
                <a:solidFill>
                  <a:schemeClr val="tx1">
                    <a:alpha val="58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514350" indent="-514350" algn="l">
              <a:lnSpc>
                <a:spcPct val="110000"/>
              </a:lnSpc>
              <a:buFont typeface="+mj-lt"/>
              <a:buAutoNum type="arabicPeriod"/>
            </a:pPr>
            <a:r>
              <a:rPr lang="nl-NL" sz="2600" dirty="0"/>
              <a:t>Bacterie</a:t>
            </a:r>
          </a:p>
          <a:p>
            <a:pPr marL="514350" indent="-514350" algn="l">
              <a:lnSpc>
                <a:spcPct val="110000"/>
              </a:lnSpc>
              <a:buFont typeface="+mj-lt"/>
              <a:buAutoNum type="arabicPeriod"/>
            </a:pPr>
            <a:r>
              <a:rPr lang="nl-NL" sz="2600" dirty="0"/>
              <a:t>Schimmel</a:t>
            </a:r>
          </a:p>
          <a:p>
            <a:pPr marL="514350" indent="-514350" algn="l">
              <a:lnSpc>
                <a:spcPct val="110000"/>
              </a:lnSpc>
              <a:buFont typeface="+mj-lt"/>
              <a:buAutoNum type="arabicPeriod"/>
            </a:pPr>
            <a:r>
              <a:rPr lang="nl-NL" sz="2600" dirty="0"/>
              <a:t>Parasiet</a:t>
            </a:r>
          </a:p>
          <a:p>
            <a:pPr marL="514350" indent="-514350" algn="l">
              <a:lnSpc>
                <a:spcPct val="110000"/>
              </a:lnSpc>
              <a:buFont typeface="+mj-lt"/>
              <a:buAutoNum type="arabicPeriod"/>
            </a:pPr>
            <a:r>
              <a:rPr lang="nl-NL" sz="2600" dirty="0"/>
              <a:t>Virus</a:t>
            </a:r>
          </a:p>
          <a:p>
            <a:pPr marL="514350" indent="-514350" algn="l">
              <a:lnSpc>
                <a:spcPct val="110000"/>
              </a:lnSpc>
              <a:buFont typeface="+mj-lt"/>
              <a:buAutoNum type="arabicPeriod"/>
            </a:pPr>
            <a:endParaRPr lang="nl-NL" sz="2600" dirty="0"/>
          </a:p>
        </p:txBody>
      </p:sp>
    </p:spTree>
    <p:extLst>
      <p:ext uri="{BB962C8B-B14F-4D97-AF65-F5344CB8AC3E}">
        <p14:creationId xmlns:p14="http://schemas.microsoft.com/office/powerpoint/2010/main" val="3847990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9646535-AEF6-4883-A4F9-EEC1F8B43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5BB3780B-63EB-450D-A804-D6AA12F98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E0847A5-A329-48CD-B3A7-3892FF6DA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D8C0DDF-8261-4A74-A9AC-17B5B9949FE2}"/>
              </a:ext>
            </a:extLst>
          </p:cNvPr>
          <p:cNvSpPr>
            <a:spLocks noGrp="1"/>
          </p:cNvSpPr>
          <p:nvPr>
            <p:ph type="ctrTitle"/>
          </p:nvPr>
        </p:nvSpPr>
        <p:spPr>
          <a:xfrm>
            <a:off x="720001" y="876375"/>
            <a:ext cx="4991961" cy="1477328"/>
          </a:xfrm>
        </p:spPr>
        <p:txBody>
          <a:bodyPr vert="horz" wrap="square" lIns="0" tIns="0" rIns="0" bIns="0" rtlCol="0" anchor="ctr" anchorCtr="0">
            <a:normAutofit/>
          </a:bodyPr>
          <a:lstStyle/>
          <a:p>
            <a:pPr algn="l">
              <a:lnSpc>
                <a:spcPct val="100000"/>
              </a:lnSpc>
            </a:pPr>
            <a:r>
              <a:rPr lang="en-US" sz="3600" cap="none" dirty="0"/>
              <a:t>9. WAAR LIGT DE MILT?</a:t>
            </a:r>
            <a:br>
              <a:rPr lang="en-US" sz="3600" cap="none" dirty="0"/>
            </a:br>
            <a:r>
              <a:rPr lang="en-US" sz="3600" cap="none" dirty="0"/>
              <a:t>10. WAT ZIJN DE FUNCTIES VAN DE MILT? </a:t>
            </a:r>
          </a:p>
        </p:txBody>
      </p:sp>
      <p:sp>
        <p:nvSpPr>
          <p:cNvPr id="3" name="Ondertitel 2">
            <a:extLst>
              <a:ext uri="{FF2B5EF4-FFF2-40B4-BE49-F238E27FC236}">
                <a16:creationId xmlns:a16="http://schemas.microsoft.com/office/drawing/2014/main" id="{78021786-0692-472D-9F6D-6AB0CC8B28AC}"/>
              </a:ext>
            </a:extLst>
          </p:cNvPr>
          <p:cNvSpPr>
            <a:spLocks noGrp="1"/>
          </p:cNvSpPr>
          <p:nvPr>
            <p:ph type="subTitle" idx="1"/>
          </p:nvPr>
        </p:nvSpPr>
        <p:spPr>
          <a:xfrm>
            <a:off x="720000" y="2541600"/>
            <a:ext cx="4991962" cy="3706800"/>
          </a:xfrm>
        </p:spPr>
        <p:txBody>
          <a:bodyPr vert="horz" lIns="0" tIns="0" rIns="0" bIns="0" rtlCol="0">
            <a:normAutofit fontScale="92500" lnSpcReduction="10000"/>
          </a:bodyPr>
          <a:lstStyle/>
          <a:p>
            <a:pPr algn="l">
              <a:lnSpc>
                <a:spcPct val="110000"/>
              </a:lnSpc>
            </a:pPr>
            <a:r>
              <a:rPr lang="en-US" sz="1800" dirty="0"/>
              <a:t>De milt </a:t>
            </a:r>
            <a:r>
              <a:rPr lang="en-US" sz="1800" dirty="0" err="1"/>
              <a:t>ligt</a:t>
            </a:r>
            <a:r>
              <a:rPr lang="en-US" sz="1800" dirty="0"/>
              <a:t> links </a:t>
            </a:r>
            <a:r>
              <a:rPr lang="en-US" sz="1800" dirty="0" err="1"/>
              <a:t>onder</a:t>
            </a:r>
            <a:r>
              <a:rPr lang="en-US" sz="1800" dirty="0"/>
              <a:t> het </a:t>
            </a:r>
            <a:r>
              <a:rPr lang="en-US" sz="1800" dirty="0" err="1"/>
              <a:t>middenrif</a:t>
            </a:r>
            <a:r>
              <a:rPr lang="en-US" sz="1800" dirty="0"/>
              <a:t>, achter de </a:t>
            </a:r>
            <a:r>
              <a:rPr lang="en-US" sz="1800" dirty="0" err="1"/>
              <a:t>maag</a:t>
            </a:r>
            <a:r>
              <a:rPr lang="en-US" sz="1800" dirty="0"/>
              <a:t> </a:t>
            </a:r>
            <a:r>
              <a:rPr lang="en-US" sz="1800" dirty="0" err="1"/>
              <a:t>en</a:t>
            </a:r>
            <a:r>
              <a:rPr lang="en-US" sz="1800" dirty="0"/>
              <a:t> is het </a:t>
            </a:r>
            <a:r>
              <a:rPr lang="en-US" sz="1800" dirty="0" err="1"/>
              <a:t>grootste</a:t>
            </a:r>
            <a:r>
              <a:rPr lang="en-US" sz="1800" dirty="0"/>
              <a:t> </a:t>
            </a:r>
            <a:r>
              <a:rPr lang="en-US" sz="1800" dirty="0" err="1"/>
              <a:t>lymfatische</a:t>
            </a:r>
            <a:r>
              <a:rPr lang="en-US" sz="1800" dirty="0"/>
              <a:t> </a:t>
            </a:r>
            <a:r>
              <a:rPr lang="en-US" sz="1800" dirty="0" err="1"/>
              <a:t>orgaan</a:t>
            </a:r>
            <a:r>
              <a:rPr lang="en-US" sz="1800" dirty="0"/>
              <a:t>.</a:t>
            </a:r>
          </a:p>
          <a:p>
            <a:pPr indent="-228600" algn="l">
              <a:lnSpc>
                <a:spcPct val="110000"/>
              </a:lnSpc>
              <a:buFont typeface="The Hand Extrablack" panose="03070A02030502020204" pitchFamily="66" charset="0"/>
              <a:buChar char="•"/>
            </a:pPr>
            <a:endParaRPr lang="en-US" sz="1800" dirty="0"/>
          </a:p>
          <a:p>
            <a:pPr algn="l">
              <a:lnSpc>
                <a:spcPct val="110000"/>
              </a:lnSpc>
            </a:pPr>
            <a:r>
              <a:rPr lang="en-US" sz="1800" b="1" dirty="0" err="1"/>
              <a:t>Functies</a:t>
            </a:r>
            <a:r>
              <a:rPr lang="en-US" sz="1800" b="1" dirty="0"/>
              <a:t> van de milt:</a:t>
            </a:r>
          </a:p>
          <a:p>
            <a:pPr marL="342900" indent="-228600" algn="l">
              <a:lnSpc>
                <a:spcPct val="110000"/>
              </a:lnSpc>
              <a:buFont typeface="The Hand Extrablack" panose="03070A02030502020204" pitchFamily="66" charset="0"/>
              <a:buChar char="•"/>
            </a:pPr>
            <a:r>
              <a:rPr lang="en-US" sz="1800" dirty="0" err="1"/>
              <a:t>Fagocytose</a:t>
            </a:r>
            <a:r>
              <a:rPr lang="en-US" sz="1800" dirty="0"/>
              <a:t>;</a:t>
            </a:r>
          </a:p>
          <a:p>
            <a:pPr marL="342900" indent="-228600" algn="l">
              <a:lnSpc>
                <a:spcPct val="110000"/>
              </a:lnSpc>
              <a:buFont typeface="The Hand Extrablack" panose="03070A02030502020204" pitchFamily="66" charset="0"/>
              <a:buChar char="•"/>
            </a:pPr>
            <a:r>
              <a:rPr lang="en-US" sz="1800" dirty="0" err="1"/>
              <a:t>Vorming</a:t>
            </a:r>
            <a:r>
              <a:rPr lang="en-US" sz="1800" dirty="0"/>
              <a:t> van </a:t>
            </a:r>
            <a:r>
              <a:rPr lang="en-US" sz="1800" dirty="0" err="1"/>
              <a:t>lymfocyten</a:t>
            </a:r>
            <a:r>
              <a:rPr lang="en-US" sz="1800" dirty="0"/>
              <a:t>;</a:t>
            </a:r>
          </a:p>
          <a:p>
            <a:pPr marL="342900" indent="-228600" algn="l">
              <a:lnSpc>
                <a:spcPct val="110000"/>
              </a:lnSpc>
              <a:buFont typeface="The Hand Extrablack" panose="03070A02030502020204" pitchFamily="66" charset="0"/>
              <a:buChar char="•"/>
            </a:pPr>
            <a:r>
              <a:rPr lang="en-US" sz="1800" dirty="0" err="1"/>
              <a:t>Afbraak</a:t>
            </a:r>
            <a:r>
              <a:rPr lang="en-US" sz="1800" dirty="0"/>
              <a:t> van rode </a:t>
            </a:r>
            <a:r>
              <a:rPr lang="en-US" sz="1800" dirty="0" err="1"/>
              <a:t>bloedcellen</a:t>
            </a:r>
            <a:r>
              <a:rPr lang="en-US" sz="1800" dirty="0"/>
              <a:t>;</a:t>
            </a:r>
          </a:p>
          <a:p>
            <a:pPr marL="342900" indent="-228600" algn="l">
              <a:lnSpc>
                <a:spcPct val="110000"/>
              </a:lnSpc>
              <a:buFont typeface="The Hand Extrablack" panose="03070A02030502020204" pitchFamily="66" charset="0"/>
              <a:buChar char="•"/>
            </a:pPr>
            <a:r>
              <a:rPr lang="en-US" sz="1800" dirty="0" err="1"/>
              <a:t>Bloedreservoir</a:t>
            </a:r>
            <a:r>
              <a:rPr lang="en-US" sz="1800" dirty="0"/>
              <a:t>;</a:t>
            </a:r>
          </a:p>
          <a:p>
            <a:pPr marL="342900" indent="-228600" algn="l">
              <a:lnSpc>
                <a:spcPct val="110000"/>
              </a:lnSpc>
              <a:buFont typeface="The Hand Extrablack" panose="03070A02030502020204" pitchFamily="66" charset="0"/>
              <a:buChar char="•"/>
            </a:pPr>
            <a:r>
              <a:rPr lang="en-US" sz="1800" dirty="0" err="1"/>
              <a:t>Productie</a:t>
            </a:r>
            <a:r>
              <a:rPr lang="en-US" sz="1800" dirty="0"/>
              <a:t> van rode </a:t>
            </a:r>
            <a:r>
              <a:rPr lang="en-US" sz="1800" dirty="0" err="1"/>
              <a:t>bloedcellen</a:t>
            </a:r>
            <a:r>
              <a:rPr lang="en-US" sz="1800" dirty="0"/>
              <a:t> </a:t>
            </a:r>
            <a:r>
              <a:rPr lang="en-US" sz="1800" dirty="0" err="1"/>
              <a:t>vóór</a:t>
            </a:r>
            <a:r>
              <a:rPr lang="en-US" sz="1800" dirty="0"/>
              <a:t> de </a:t>
            </a:r>
            <a:r>
              <a:rPr lang="en-US" sz="1800" dirty="0" err="1"/>
              <a:t>geboorte</a:t>
            </a:r>
            <a:r>
              <a:rPr lang="en-US" sz="1800" dirty="0"/>
              <a:t>.</a:t>
            </a:r>
          </a:p>
        </p:txBody>
      </p:sp>
      <p:pic>
        <p:nvPicPr>
          <p:cNvPr id="4" name="Afbeelding 3">
            <a:extLst>
              <a:ext uri="{FF2B5EF4-FFF2-40B4-BE49-F238E27FC236}">
                <a16:creationId xmlns:a16="http://schemas.microsoft.com/office/drawing/2014/main" id="{B05FCDB7-5DEC-4E76-8BAA-337442C21A60}"/>
              </a:ext>
            </a:extLst>
          </p:cNvPr>
          <p:cNvPicPr>
            <a:picLocks noChangeAspect="1"/>
          </p:cNvPicPr>
          <p:nvPr/>
        </p:nvPicPr>
        <p:blipFill rotWithShape="1">
          <a:blip r:embed="rId2"/>
          <a:srcRect r="25592" b="2"/>
          <a:stretch/>
        </p:blipFill>
        <p:spPr>
          <a:xfrm>
            <a:off x="6257657" y="566767"/>
            <a:ext cx="5361537" cy="5404109"/>
          </a:xfrm>
          <a:custGeom>
            <a:avLst/>
            <a:gdLst/>
            <a:ahLst/>
            <a:cxnLst/>
            <a:rect l="l" t="t" r="r" b="b"/>
            <a:pathLst>
              <a:path w="5361537" h="5404109">
                <a:moveTo>
                  <a:pt x="2870828" y="1041"/>
                </a:moveTo>
                <a:cubicBezTo>
                  <a:pt x="3203581" y="14830"/>
                  <a:pt x="3513736" y="163111"/>
                  <a:pt x="3800184" y="290250"/>
                </a:cubicBezTo>
                <a:cubicBezTo>
                  <a:pt x="4171154" y="479730"/>
                  <a:pt x="4508586" y="661721"/>
                  <a:pt x="4702438" y="1026076"/>
                </a:cubicBezTo>
                <a:lnTo>
                  <a:pt x="4959549" y="1326248"/>
                </a:lnTo>
                <a:cubicBezTo>
                  <a:pt x="5129003" y="1601579"/>
                  <a:pt x="5186377" y="1874538"/>
                  <a:pt x="5266423" y="2173276"/>
                </a:cubicBezTo>
                <a:cubicBezTo>
                  <a:pt x="5322579" y="2382854"/>
                  <a:pt x="5370498" y="2561686"/>
                  <a:pt x="5358128" y="2694064"/>
                </a:cubicBezTo>
                <a:cubicBezTo>
                  <a:pt x="5387135" y="3102588"/>
                  <a:pt x="5225012" y="3513996"/>
                  <a:pt x="5101614" y="3771685"/>
                </a:cubicBezTo>
                <a:cubicBezTo>
                  <a:pt x="4997551" y="4040670"/>
                  <a:pt x="4756585" y="4494622"/>
                  <a:pt x="4442699" y="4781934"/>
                </a:cubicBezTo>
                <a:cubicBezTo>
                  <a:pt x="4128813" y="5069245"/>
                  <a:pt x="3867535" y="5122778"/>
                  <a:pt x="3526897" y="5225036"/>
                </a:cubicBezTo>
                <a:cubicBezTo>
                  <a:pt x="3186396" y="5327806"/>
                  <a:pt x="2777866" y="5432329"/>
                  <a:pt x="2398771" y="5397154"/>
                </a:cubicBezTo>
                <a:cubicBezTo>
                  <a:pt x="2019540" y="5361468"/>
                  <a:pt x="1637694" y="5196321"/>
                  <a:pt x="1251137" y="5011566"/>
                </a:cubicBezTo>
                <a:cubicBezTo>
                  <a:pt x="928921" y="4825498"/>
                  <a:pt x="428548" y="4335676"/>
                  <a:pt x="348364" y="4036426"/>
                </a:cubicBezTo>
                <a:cubicBezTo>
                  <a:pt x="268180" y="3737176"/>
                  <a:pt x="-82248" y="2964977"/>
                  <a:pt x="17820" y="2441683"/>
                </a:cubicBezTo>
                <a:cubicBezTo>
                  <a:pt x="117889" y="1918389"/>
                  <a:pt x="122569" y="1757316"/>
                  <a:pt x="362894" y="1276624"/>
                </a:cubicBezTo>
                <a:cubicBezTo>
                  <a:pt x="659155" y="828176"/>
                  <a:pt x="1338551" y="373177"/>
                  <a:pt x="1764257" y="227256"/>
                </a:cubicBezTo>
                <a:cubicBezTo>
                  <a:pt x="2005919" y="114722"/>
                  <a:pt x="2440806" y="61902"/>
                  <a:pt x="2530583" y="37846"/>
                </a:cubicBezTo>
                <a:cubicBezTo>
                  <a:pt x="2646482" y="6791"/>
                  <a:pt x="2759910" y="-3556"/>
                  <a:pt x="2870828" y="1041"/>
                </a:cubicBezTo>
                <a:close/>
              </a:path>
            </a:pathLst>
          </a:custGeom>
        </p:spPr>
      </p:pic>
    </p:spTree>
    <p:extLst>
      <p:ext uri="{BB962C8B-B14F-4D97-AF65-F5344CB8AC3E}">
        <p14:creationId xmlns:p14="http://schemas.microsoft.com/office/powerpoint/2010/main" val="509135679"/>
      </p:ext>
    </p:extLst>
  </p:cSld>
  <p:clrMapOvr>
    <a:masterClrMapping/>
  </p:clrMapOvr>
</p:sld>
</file>

<file path=ppt/theme/theme1.xml><?xml version="1.0" encoding="utf-8"?>
<a:theme xmlns:a="http://schemas.openxmlformats.org/drawingml/2006/main" name="BlobVTI">
  <a:themeElements>
    <a:clrScheme name="AnalogousFromRegularSeedRightStep">
      <a:dk1>
        <a:srgbClr val="000000"/>
      </a:dk1>
      <a:lt1>
        <a:srgbClr val="FFFFFF"/>
      </a:lt1>
      <a:dk2>
        <a:srgbClr val="413624"/>
      </a:dk2>
      <a:lt2>
        <a:srgbClr val="E2E8E3"/>
      </a:lt2>
      <a:accent1>
        <a:srgbClr val="E729CF"/>
      </a:accent1>
      <a:accent2>
        <a:srgbClr val="D5176E"/>
      </a:accent2>
      <a:accent3>
        <a:srgbClr val="E72930"/>
      </a:accent3>
      <a:accent4>
        <a:srgbClr val="D55F17"/>
      </a:accent4>
      <a:accent5>
        <a:srgbClr val="C0A022"/>
      </a:accent5>
      <a:accent6>
        <a:srgbClr val="8FB013"/>
      </a:accent6>
      <a:hlink>
        <a:srgbClr val="31953E"/>
      </a:hlink>
      <a:folHlink>
        <a:srgbClr val="828282"/>
      </a:folHlink>
    </a:clrScheme>
    <a:fontScheme name="Blob">
      <a:majorFont>
        <a:latin typeface="The Hand Extrablack"/>
        <a:ea typeface=""/>
        <a:cs typeface=""/>
      </a:majorFont>
      <a:minorFont>
        <a:latin typeface="Sagona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bVTI" id="{06D3AACF-B619-4265-899F-5E2FB3A445D5}" vid="{F5918863-BA1A-4735-81A8-3E7BFBDA8478}"/>
    </a:ext>
  </a:extLst>
</a:theme>
</file>

<file path=docProps/app.xml><?xml version="1.0" encoding="utf-8"?>
<Properties xmlns="http://schemas.openxmlformats.org/officeDocument/2006/extended-properties" xmlns:vt="http://schemas.openxmlformats.org/officeDocument/2006/docPropsVTypes">
  <Template>Ion</Template>
  <TotalTime>52</TotalTime>
  <Words>703</Words>
  <Application>Microsoft Office PowerPoint</Application>
  <PresentationFormat>Breedbeeld</PresentationFormat>
  <Paragraphs>78</Paragraphs>
  <Slides>15</Slides>
  <Notes>0</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Sagona Book</vt:lpstr>
      <vt:lpstr>The Hand Extrablack</vt:lpstr>
      <vt:lpstr>BlobVTI</vt:lpstr>
      <vt:lpstr>Immuunsysteem en afweer D19vabc</vt:lpstr>
      <vt:lpstr>Indeling les 1 (2)</vt:lpstr>
      <vt:lpstr>1. Hoe wordt ons afweersysteem ook wel genoemd?</vt:lpstr>
      <vt:lpstr>HET LYMFATISCH SYSTEEM</vt:lpstr>
      <vt:lpstr>3. WAT IS EEN LYMFATISCH WEEFSEL? 4. WAT IS EEN LYMFOCYT?</vt:lpstr>
      <vt:lpstr>5. Wat is fagocytose?</vt:lpstr>
      <vt:lpstr>6. Wat is de eerste verdedigingslinie?</vt:lpstr>
      <vt:lpstr>7. Wat is vaak de veroorzaker van keelpijn?</vt:lpstr>
      <vt:lpstr>9. WAAR LIGT DE MILT? 10. WAT ZIJN DE FUNCTIES VAN DE MILT? </vt:lpstr>
      <vt:lpstr>Andere organen die een rol spelen bij de afweer/immuniteit</vt:lpstr>
      <vt:lpstr>VERSPREID LYMFATISCH WEEFSEL</vt:lpstr>
      <vt:lpstr>11. Endogene of exogene oorzaak?</vt:lpstr>
      <vt:lpstr>12. Wat houdt een auto-immuunziekte in? Hoe ontstaat dit?</vt:lpstr>
      <vt:lpstr>Welke cellen spelen een rol bij een auto-immuunziekte?</vt:lpstr>
      <vt:lpstr>Voorbereiding volgende week: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Immuunsysteem en afweer D19vabc</dc:title>
  <dc:creator>Hanneke van Tuinen</dc:creator>
  <cp:lastModifiedBy>Hanneke van Tuinen</cp:lastModifiedBy>
  <cp:revision>6</cp:revision>
  <dcterms:created xsi:type="dcterms:W3CDTF">2020-09-13T07:57:27Z</dcterms:created>
  <dcterms:modified xsi:type="dcterms:W3CDTF">2020-09-13T08:50:15Z</dcterms:modified>
</cp:coreProperties>
</file>